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92" r:id="rId4"/>
    <p:sldId id="287" r:id="rId5"/>
    <p:sldId id="293" r:id="rId6"/>
    <p:sldId id="286" r:id="rId7"/>
    <p:sldId id="290" r:id="rId8"/>
    <p:sldId id="289" r:id="rId9"/>
    <p:sldId id="291" r:id="rId10"/>
    <p:sldId id="294" r:id="rId11"/>
    <p:sldId id="257" r:id="rId12"/>
    <p:sldId id="295" r:id="rId13"/>
    <p:sldId id="296" r:id="rId14"/>
    <p:sldId id="298" r:id="rId15"/>
    <p:sldId id="297" r:id="rId16"/>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3"/>
    <p:restoredTop sz="94641"/>
  </p:normalViewPr>
  <p:slideViewPr>
    <p:cSldViewPr>
      <p:cViewPr varScale="1">
        <p:scale>
          <a:sx n="176" d="100"/>
          <a:sy n="176" d="100"/>
        </p:scale>
        <p:origin x="616"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824864" y="602996"/>
            <a:ext cx="7494270"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389563" y="4843585"/>
            <a:ext cx="507368" cy="14137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5958971" y="4840287"/>
            <a:ext cx="2557967" cy="176208"/>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755650" y="0"/>
            <a:ext cx="7777480" cy="304800"/>
          </a:xfrm>
          <a:custGeom>
            <a:avLst/>
            <a:gdLst/>
            <a:ahLst/>
            <a:cxnLst/>
            <a:rect l="l" t="t" r="r" b="b"/>
            <a:pathLst>
              <a:path w="7777480" h="304800">
                <a:moveTo>
                  <a:pt x="0" y="304800"/>
                </a:moveTo>
                <a:lnTo>
                  <a:pt x="7777162" y="304800"/>
                </a:lnTo>
                <a:lnTo>
                  <a:pt x="7777162" y="0"/>
                </a:lnTo>
                <a:lnTo>
                  <a:pt x="0" y="0"/>
                </a:lnTo>
                <a:lnTo>
                  <a:pt x="0" y="304800"/>
                </a:lnTo>
                <a:close/>
              </a:path>
            </a:pathLst>
          </a:custGeom>
          <a:solidFill>
            <a:srgbClr val="E76A1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rgbClr val="EE7F0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389563" y="4843585"/>
            <a:ext cx="507368" cy="14137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5958971" y="4840287"/>
            <a:ext cx="2557967" cy="176208"/>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755650" y="0"/>
            <a:ext cx="7777480" cy="304800"/>
          </a:xfrm>
          <a:custGeom>
            <a:avLst/>
            <a:gdLst/>
            <a:ahLst/>
            <a:cxnLst/>
            <a:rect l="l" t="t" r="r" b="b"/>
            <a:pathLst>
              <a:path w="7777480" h="304800">
                <a:moveTo>
                  <a:pt x="0" y="304800"/>
                </a:moveTo>
                <a:lnTo>
                  <a:pt x="7777162" y="304800"/>
                </a:lnTo>
                <a:lnTo>
                  <a:pt x="7777162" y="0"/>
                </a:lnTo>
                <a:lnTo>
                  <a:pt x="0" y="0"/>
                </a:lnTo>
                <a:lnTo>
                  <a:pt x="0" y="304800"/>
                </a:lnTo>
                <a:close/>
              </a:path>
            </a:pathLst>
          </a:custGeom>
          <a:solidFill>
            <a:srgbClr val="E76A1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rgbClr val="EE7F0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EE7F00"/>
                </a:solidFill>
                <a:latin typeface="Arial"/>
                <a:cs typeface="Arial"/>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389563" y="4843585"/>
            <a:ext cx="507368" cy="141372"/>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5958971" y="4840287"/>
            <a:ext cx="2557967" cy="176208"/>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824864" y="602996"/>
            <a:ext cx="2607945" cy="482600"/>
          </a:xfrm>
          <a:prstGeom prst="rect">
            <a:avLst/>
          </a:prstGeom>
        </p:spPr>
        <p:txBody>
          <a:bodyPr wrap="square" lIns="0" tIns="0" rIns="0" bIns="0">
            <a:spAutoFit/>
          </a:bodyPr>
          <a:lstStyle>
            <a:lvl1pPr>
              <a:defRPr sz="3000" b="1" i="0">
                <a:solidFill>
                  <a:srgbClr val="EE7F00"/>
                </a:solidFill>
                <a:latin typeface="Arial"/>
                <a:cs typeface="Arial"/>
              </a:defRPr>
            </a:lvl1pPr>
          </a:lstStyle>
          <a:p>
            <a:endParaRPr/>
          </a:p>
        </p:txBody>
      </p:sp>
      <p:sp>
        <p:nvSpPr>
          <p:cNvPr id="3" name="Holder 3"/>
          <p:cNvSpPr>
            <a:spLocks noGrp="1"/>
          </p:cNvSpPr>
          <p:nvPr>
            <p:ph type="body" idx="1"/>
          </p:nvPr>
        </p:nvSpPr>
        <p:spPr>
          <a:xfrm>
            <a:off x="824387" y="1035811"/>
            <a:ext cx="7505700" cy="1769110"/>
          </a:xfrm>
          <a:prstGeom prst="rect">
            <a:avLst/>
          </a:prstGeom>
        </p:spPr>
        <p:txBody>
          <a:bodyPr wrap="square" lIns="0" tIns="0" rIns="0" bIns="0">
            <a:spAutoFit/>
          </a:bodyPr>
          <a:lstStyle>
            <a:lvl1pPr>
              <a:defRPr sz="1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4/14/21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p:nvPr/>
        </p:nvSpPr>
        <p:spPr>
          <a:xfrm>
            <a:off x="918731" y="4475880"/>
            <a:ext cx="2140954" cy="4024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52400" y="4320715"/>
            <a:ext cx="706755" cy="646430"/>
          </a:xfrm>
          <a:custGeom>
            <a:avLst/>
            <a:gdLst/>
            <a:ahLst/>
            <a:cxnLst/>
            <a:rect l="l" t="t" r="r" b="b"/>
            <a:pathLst>
              <a:path w="706755" h="646430">
                <a:moveTo>
                  <a:pt x="706337" y="541952"/>
                </a:moveTo>
                <a:lnTo>
                  <a:pt x="695110" y="541952"/>
                </a:lnTo>
                <a:lnTo>
                  <a:pt x="695088" y="646252"/>
                </a:lnTo>
                <a:lnTo>
                  <a:pt x="706337" y="646252"/>
                </a:lnTo>
                <a:lnTo>
                  <a:pt x="706337" y="541952"/>
                </a:lnTo>
                <a:close/>
              </a:path>
              <a:path w="706755" h="646430">
                <a:moveTo>
                  <a:pt x="515210" y="372563"/>
                </a:moveTo>
                <a:lnTo>
                  <a:pt x="312078" y="372563"/>
                </a:lnTo>
                <a:lnTo>
                  <a:pt x="362733" y="375892"/>
                </a:lnTo>
                <a:lnTo>
                  <a:pt x="412822" y="381353"/>
                </a:lnTo>
                <a:lnTo>
                  <a:pt x="461506" y="389516"/>
                </a:lnTo>
                <a:lnTo>
                  <a:pt x="507946" y="400949"/>
                </a:lnTo>
                <a:lnTo>
                  <a:pt x="551304" y="416222"/>
                </a:lnTo>
                <a:lnTo>
                  <a:pt x="590740" y="435903"/>
                </a:lnTo>
                <a:lnTo>
                  <a:pt x="625416" y="460562"/>
                </a:lnTo>
                <a:lnTo>
                  <a:pt x="632442" y="468201"/>
                </a:lnTo>
                <a:lnTo>
                  <a:pt x="639928" y="475814"/>
                </a:lnTo>
                <a:lnTo>
                  <a:pt x="646577" y="483479"/>
                </a:lnTo>
                <a:lnTo>
                  <a:pt x="651090" y="491271"/>
                </a:lnTo>
                <a:lnTo>
                  <a:pt x="650308" y="501287"/>
                </a:lnTo>
                <a:lnTo>
                  <a:pt x="646401" y="505808"/>
                </a:lnTo>
                <a:lnTo>
                  <a:pt x="637229" y="507529"/>
                </a:lnTo>
                <a:lnTo>
                  <a:pt x="568488" y="514105"/>
                </a:lnTo>
                <a:lnTo>
                  <a:pt x="520830" y="516509"/>
                </a:lnTo>
                <a:lnTo>
                  <a:pt x="473309" y="520161"/>
                </a:lnTo>
                <a:lnTo>
                  <a:pt x="421551" y="528866"/>
                </a:lnTo>
                <a:lnTo>
                  <a:pt x="378815" y="553093"/>
                </a:lnTo>
                <a:lnTo>
                  <a:pt x="372210" y="571670"/>
                </a:lnTo>
                <a:lnTo>
                  <a:pt x="376674" y="578755"/>
                </a:lnTo>
                <a:lnTo>
                  <a:pt x="384872" y="584384"/>
                </a:lnTo>
                <a:lnTo>
                  <a:pt x="395651" y="588095"/>
                </a:lnTo>
                <a:lnTo>
                  <a:pt x="403296" y="588870"/>
                </a:lnTo>
                <a:lnTo>
                  <a:pt x="411414" y="588895"/>
                </a:lnTo>
                <a:lnTo>
                  <a:pt x="419667" y="587745"/>
                </a:lnTo>
                <a:lnTo>
                  <a:pt x="427720" y="584993"/>
                </a:lnTo>
                <a:lnTo>
                  <a:pt x="441657" y="572914"/>
                </a:lnTo>
                <a:lnTo>
                  <a:pt x="434609" y="564073"/>
                </a:lnTo>
                <a:lnTo>
                  <a:pt x="422789" y="555605"/>
                </a:lnTo>
                <a:lnTo>
                  <a:pt x="422413" y="544642"/>
                </a:lnTo>
                <a:lnTo>
                  <a:pt x="429096" y="541112"/>
                </a:lnTo>
                <a:lnTo>
                  <a:pt x="436622" y="538635"/>
                </a:lnTo>
                <a:lnTo>
                  <a:pt x="444521" y="537063"/>
                </a:lnTo>
                <a:lnTo>
                  <a:pt x="452327" y="536252"/>
                </a:lnTo>
                <a:lnTo>
                  <a:pt x="706337" y="536252"/>
                </a:lnTo>
                <a:lnTo>
                  <a:pt x="706337" y="480443"/>
                </a:lnTo>
                <a:lnTo>
                  <a:pt x="667260" y="480443"/>
                </a:lnTo>
                <a:lnTo>
                  <a:pt x="638501" y="450291"/>
                </a:lnTo>
                <a:lnTo>
                  <a:pt x="597745" y="422627"/>
                </a:lnTo>
                <a:lnTo>
                  <a:pt x="549023" y="399717"/>
                </a:lnTo>
                <a:lnTo>
                  <a:pt x="496371" y="383825"/>
                </a:lnTo>
                <a:lnTo>
                  <a:pt x="515210" y="372563"/>
                </a:lnTo>
                <a:close/>
              </a:path>
              <a:path w="706755" h="646430">
                <a:moveTo>
                  <a:pt x="706337" y="536252"/>
                </a:moveTo>
                <a:lnTo>
                  <a:pt x="452327" y="536252"/>
                </a:lnTo>
                <a:lnTo>
                  <a:pt x="505641" y="538725"/>
                </a:lnTo>
                <a:lnTo>
                  <a:pt x="604719" y="548799"/>
                </a:lnTo>
                <a:lnTo>
                  <a:pt x="650897" y="549273"/>
                </a:lnTo>
                <a:lnTo>
                  <a:pt x="695110" y="541952"/>
                </a:lnTo>
                <a:lnTo>
                  <a:pt x="706337" y="541952"/>
                </a:lnTo>
                <a:lnTo>
                  <a:pt x="706337" y="536252"/>
                </a:lnTo>
                <a:close/>
              </a:path>
              <a:path w="706755" h="646430">
                <a:moveTo>
                  <a:pt x="319914" y="331540"/>
                </a:moveTo>
                <a:lnTo>
                  <a:pt x="93766" y="331540"/>
                </a:lnTo>
                <a:lnTo>
                  <a:pt x="110793" y="333110"/>
                </a:lnTo>
                <a:lnTo>
                  <a:pt x="126787" y="336063"/>
                </a:lnTo>
                <a:lnTo>
                  <a:pt x="179719" y="352966"/>
                </a:lnTo>
                <a:lnTo>
                  <a:pt x="228033" y="375315"/>
                </a:lnTo>
                <a:lnTo>
                  <a:pt x="271343" y="401710"/>
                </a:lnTo>
                <a:lnTo>
                  <a:pt x="309260" y="430749"/>
                </a:lnTo>
                <a:lnTo>
                  <a:pt x="341399" y="461032"/>
                </a:lnTo>
                <a:lnTo>
                  <a:pt x="367370" y="491158"/>
                </a:lnTo>
                <a:lnTo>
                  <a:pt x="369139" y="491158"/>
                </a:lnTo>
                <a:lnTo>
                  <a:pt x="541457" y="480443"/>
                </a:lnTo>
                <a:lnTo>
                  <a:pt x="543022" y="479485"/>
                </a:lnTo>
                <a:lnTo>
                  <a:pt x="533850" y="468040"/>
                </a:lnTo>
                <a:lnTo>
                  <a:pt x="510940" y="468040"/>
                </a:lnTo>
                <a:lnTo>
                  <a:pt x="488195" y="466718"/>
                </a:lnTo>
                <a:lnTo>
                  <a:pt x="466470" y="462524"/>
                </a:lnTo>
                <a:lnTo>
                  <a:pt x="447224" y="454658"/>
                </a:lnTo>
                <a:lnTo>
                  <a:pt x="414309" y="434092"/>
                </a:lnTo>
                <a:lnTo>
                  <a:pt x="381981" y="413303"/>
                </a:lnTo>
                <a:lnTo>
                  <a:pt x="348522" y="392925"/>
                </a:lnTo>
                <a:lnTo>
                  <a:pt x="312214" y="373589"/>
                </a:lnTo>
                <a:lnTo>
                  <a:pt x="312078" y="372563"/>
                </a:lnTo>
                <a:lnTo>
                  <a:pt x="515210" y="372563"/>
                </a:lnTo>
                <a:lnTo>
                  <a:pt x="546444" y="353891"/>
                </a:lnTo>
                <a:lnTo>
                  <a:pt x="319440" y="353891"/>
                </a:lnTo>
                <a:lnTo>
                  <a:pt x="271230" y="349262"/>
                </a:lnTo>
                <a:lnTo>
                  <a:pt x="226055" y="342013"/>
                </a:lnTo>
                <a:lnTo>
                  <a:pt x="225941" y="340988"/>
                </a:lnTo>
                <a:lnTo>
                  <a:pt x="262375" y="339260"/>
                </a:lnTo>
                <a:lnTo>
                  <a:pt x="297532" y="336023"/>
                </a:lnTo>
                <a:lnTo>
                  <a:pt x="319914" y="331540"/>
                </a:lnTo>
                <a:close/>
              </a:path>
              <a:path w="706755" h="646430">
                <a:moveTo>
                  <a:pt x="595919" y="339939"/>
                </a:moveTo>
                <a:lnTo>
                  <a:pt x="569784" y="339939"/>
                </a:lnTo>
                <a:lnTo>
                  <a:pt x="592625" y="362657"/>
                </a:lnTo>
                <a:lnTo>
                  <a:pt x="622102" y="384774"/>
                </a:lnTo>
                <a:lnTo>
                  <a:pt x="656746" y="404895"/>
                </a:lnTo>
                <a:lnTo>
                  <a:pt x="695088" y="421624"/>
                </a:lnTo>
                <a:lnTo>
                  <a:pt x="695088" y="461634"/>
                </a:lnTo>
                <a:lnTo>
                  <a:pt x="667260" y="480443"/>
                </a:lnTo>
                <a:lnTo>
                  <a:pt x="706337" y="480443"/>
                </a:lnTo>
                <a:lnTo>
                  <a:pt x="706337" y="406281"/>
                </a:lnTo>
                <a:lnTo>
                  <a:pt x="695088" y="406281"/>
                </a:lnTo>
                <a:lnTo>
                  <a:pt x="661724" y="390128"/>
                </a:lnTo>
                <a:lnTo>
                  <a:pt x="631866" y="371337"/>
                </a:lnTo>
                <a:lnTo>
                  <a:pt x="606613" y="351119"/>
                </a:lnTo>
                <a:lnTo>
                  <a:pt x="595919" y="339939"/>
                </a:lnTo>
                <a:close/>
              </a:path>
              <a:path w="706755" h="646430">
                <a:moveTo>
                  <a:pt x="533247" y="467288"/>
                </a:moveTo>
                <a:lnTo>
                  <a:pt x="510940" y="468040"/>
                </a:lnTo>
                <a:lnTo>
                  <a:pt x="533850" y="468040"/>
                </a:lnTo>
                <a:lnTo>
                  <a:pt x="533247" y="467288"/>
                </a:lnTo>
                <a:close/>
              </a:path>
              <a:path w="706755" h="646430">
                <a:moveTo>
                  <a:pt x="706337" y="321951"/>
                </a:moveTo>
                <a:lnTo>
                  <a:pt x="599947" y="321951"/>
                </a:lnTo>
                <a:lnTo>
                  <a:pt x="695110" y="331618"/>
                </a:lnTo>
                <a:lnTo>
                  <a:pt x="695088" y="406281"/>
                </a:lnTo>
                <a:lnTo>
                  <a:pt x="706337" y="406281"/>
                </a:lnTo>
                <a:lnTo>
                  <a:pt x="706337" y="321951"/>
                </a:lnTo>
                <a:close/>
              </a:path>
              <a:path w="706755" h="646430">
                <a:moveTo>
                  <a:pt x="92816" y="319324"/>
                </a:moveTo>
                <a:lnTo>
                  <a:pt x="49875" y="321559"/>
                </a:lnTo>
                <a:lnTo>
                  <a:pt x="6010" y="337377"/>
                </a:lnTo>
                <a:lnTo>
                  <a:pt x="0" y="350956"/>
                </a:lnTo>
                <a:lnTo>
                  <a:pt x="2390" y="358792"/>
                </a:lnTo>
                <a:lnTo>
                  <a:pt x="4908" y="361825"/>
                </a:lnTo>
                <a:lnTo>
                  <a:pt x="9308" y="365495"/>
                </a:lnTo>
                <a:lnTo>
                  <a:pt x="15113" y="366909"/>
                </a:lnTo>
                <a:lnTo>
                  <a:pt x="37870" y="366475"/>
                </a:lnTo>
                <a:lnTo>
                  <a:pt x="47888" y="357488"/>
                </a:lnTo>
                <a:lnTo>
                  <a:pt x="53420" y="345243"/>
                </a:lnTo>
                <a:lnTo>
                  <a:pt x="62718" y="335037"/>
                </a:lnTo>
                <a:lnTo>
                  <a:pt x="77232" y="331975"/>
                </a:lnTo>
                <a:lnTo>
                  <a:pt x="93766" y="331540"/>
                </a:lnTo>
                <a:lnTo>
                  <a:pt x="319914" y="331540"/>
                </a:lnTo>
                <a:lnTo>
                  <a:pt x="329954" y="329530"/>
                </a:lnTo>
                <a:lnTo>
                  <a:pt x="350686" y="321085"/>
                </a:lnTo>
                <a:lnTo>
                  <a:pt x="184007" y="321085"/>
                </a:lnTo>
                <a:lnTo>
                  <a:pt x="138772" y="320653"/>
                </a:lnTo>
                <a:lnTo>
                  <a:pt x="92816" y="319324"/>
                </a:lnTo>
                <a:close/>
              </a:path>
              <a:path w="706755" h="646430">
                <a:moveTo>
                  <a:pt x="706337" y="181536"/>
                </a:moveTo>
                <a:lnTo>
                  <a:pt x="631081" y="181536"/>
                </a:lnTo>
                <a:lnTo>
                  <a:pt x="662602" y="181560"/>
                </a:lnTo>
                <a:lnTo>
                  <a:pt x="695088" y="184617"/>
                </a:lnTo>
                <a:lnTo>
                  <a:pt x="695020" y="211609"/>
                </a:lnTo>
                <a:lnTo>
                  <a:pt x="670274" y="213748"/>
                </a:lnTo>
                <a:lnTo>
                  <a:pt x="647061" y="218240"/>
                </a:lnTo>
                <a:lnTo>
                  <a:pt x="625732" y="224917"/>
                </a:lnTo>
                <a:lnTo>
                  <a:pt x="606638" y="233610"/>
                </a:lnTo>
                <a:lnTo>
                  <a:pt x="461151" y="319431"/>
                </a:lnTo>
                <a:lnTo>
                  <a:pt x="407467" y="345935"/>
                </a:lnTo>
                <a:lnTo>
                  <a:pt x="366310" y="353562"/>
                </a:lnTo>
                <a:lnTo>
                  <a:pt x="319440" y="353891"/>
                </a:lnTo>
                <a:lnTo>
                  <a:pt x="546444" y="353891"/>
                </a:lnTo>
                <a:lnTo>
                  <a:pt x="569784" y="339939"/>
                </a:lnTo>
                <a:lnTo>
                  <a:pt x="595919" y="339939"/>
                </a:lnTo>
                <a:lnTo>
                  <a:pt x="587066" y="330683"/>
                </a:lnTo>
                <a:lnTo>
                  <a:pt x="599947" y="321951"/>
                </a:lnTo>
                <a:lnTo>
                  <a:pt x="706337" y="321951"/>
                </a:lnTo>
                <a:lnTo>
                  <a:pt x="706337" y="318555"/>
                </a:lnTo>
                <a:lnTo>
                  <a:pt x="695088" y="318555"/>
                </a:lnTo>
                <a:lnTo>
                  <a:pt x="617955" y="311146"/>
                </a:lnTo>
                <a:lnTo>
                  <a:pt x="617864" y="310598"/>
                </a:lnTo>
                <a:lnTo>
                  <a:pt x="617456" y="309868"/>
                </a:lnTo>
                <a:lnTo>
                  <a:pt x="618590" y="309664"/>
                </a:lnTo>
                <a:lnTo>
                  <a:pt x="695088" y="265024"/>
                </a:lnTo>
                <a:lnTo>
                  <a:pt x="706337" y="265024"/>
                </a:lnTo>
                <a:lnTo>
                  <a:pt x="706337" y="181536"/>
                </a:lnTo>
                <a:close/>
              </a:path>
              <a:path w="706755" h="646430">
                <a:moveTo>
                  <a:pt x="437418" y="271177"/>
                </a:moveTo>
                <a:lnTo>
                  <a:pt x="213193" y="271177"/>
                </a:lnTo>
                <a:lnTo>
                  <a:pt x="226067" y="271778"/>
                </a:lnTo>
                <a:lnTo>
                  <a:pt x="238302" y="274030"/>
                </a:lnTo>
                <a:lnTo>
                  <a:pt x="247282" y="278116"/>
                </a:lnTo>
                <a:lnTo>
                  <a:pt x="254968" y="282967"/>
                </a:lnTo>
                <a:lnTo>
                  <a:pt x="260183" y="288553"/>
                </a:lnTo>
                <a:lnTo>
                  <a:pt x="261752" y="294844"/>
                </a:lnTo>
                <a:lnTo>
                  <a:pt x="250561" y="307360"/>
                </a:lnTo>
                <a:lnTo>
                  <a:pt x="231861" y="315206"/>
                </a:lnTo>
                <a:lnTo>
                  <a:pt x="208670" y="319431"/>
                </a:lnTo>
                <a:lnTo>
                  <a:pt x="184007" y="321085"/>
                </a:lnTo>
                <a:lnTo>
                  <a:pt x="350686" y="321085"/>
                </a:lnTo>
                <a:lnTo>
                  <a:pt x="358185" y="318030"/>
                </a:lnTo>
                <a:lnTo>
                  <a:pt x="437418" y="271177"/>
                </a:lnTo>
                <a:close/>
              </a:path>
              <a:path w="706755" h="646430">
                <a:moveTo>
                  <a:pt x="706337" y="265024"/>
                </a:moveTo>
                <a:lnTo>
                  <a:pt x="695088" y="265024"/>
                </a:lnTo>
                <a:lnTo>
                  <a:pt x="695088" y="318555"/>
                </a:lnTo>
                <a:lnTo>
                  <a:pt x="706337" y="318555"/>
                </a:lnTo>
                <a:lnTo>
                  <a:pt x="706337" y="265024"/>
                </a:lnTo>
                <a:close/>
              </a:path>
              <a:path w="706755" h="646430">
                <a:moveTo>
                  <a:pt x="240848" y="249470"/>
                </a:moveTo>
                <a:lnTo>
                  <a:pt x="215994" y="251346"/>
                </a:lnTo>
                <a:lnTo>
                  <a:pt x="193431" y="256915"/>
                </a:lnTo>
                <a:lnTo>
                  <a:pt x="173098" y="264660"/>
                </a:lnTo>
                <a:lnTo>
                  <a:pt x="176795" y="268149"/>
                </a:lnTo>
                <a:lnTo>
                  <a:pt x="183440" y="271887"/>
                </a:lnTo>
                <a:lnTo>
                  <a:pt x="189496" y="273916"/>
                </a:lnTo>
                <a:lnTo>
                  <a:pt x="200671" y="271975"/>
                </a:lnTo>
                <a:lnTo>
                  <a:pt x="213193" y="271177"/>
                </a:lnTo>
                <a:lnTo>
                  <a:pt x="437418" y="271177"/>
                </a:lnTo>
                <a:lnTo>
                  <a:pt x="442539" y="268149"/>
                </a:lnTo>
                <a:lnTo>
                  <a:pt x="312010" y="268149"/>
                </a:lnTo>
                <a:lnTo>
                  <a:pt x="301442" y="263558"/>
                </a:lnTo>
                <a:lnTo>
                  <a:pt x="290714" y="259280"/>
                </a:lnTo>
                <a:lnTo>
                  <a:pt x="279645" y="255600"/>
                </a:lnTo>
                <a:lnTo>
                  <a:pt x="268057" y="252806"/>
                </a:lnTo>
                <a:lnTo>
                  <a:pt x="240848" y="249470"/>
                </a:lnTo>
                <a:close/>
              </a:path>
              <a:path w="706755" h="646430">
                <a:moveTo>
                  <a:pt x="368106" y="180969"/>
                </a:moveTo>
                <a:lnTo>
                  <a:pt x="256785" y="180969"/>
                </a:lnTo>
                <a:lnTo>
                  <a:pt x="274109" y="181005"/>
                </a:lnTo>
                <a:lnTo>
                  <a:pt x="290444" y="183679"/>
                </a:lnTo>
                <a:lnTo>
                  <a:pt x="333356" y="206014"/>
                </a:lnTo>
                <a:lnTo>
                  <a:pt x="347115" y="228449"/>
                </a:lnTo>
                <a:lnTo>
                  <a:pt x="344283" y="239901"/>
                </a:lnTo>
                <a:lnTo>
                  <a:pt x="338532" y="247707"/>
                </a:lnTo>
                <a:lnTo>
                  <a:pt x="331395" y="255239"/>
                </a:lnTo>
                <a:lnTo>
                  <a:pt x="322634" y="262164"/>
                </a:lnTo>
                <a:lnTo>
                  <a:pt x="312010" y="268149"/>
                </a:lnTo>
                <a:lnTo>
                  <a:pt x="442539" y="268149"/>
                </a:lnTo>
                <a:lnTo>
                  <a:pt x="530481" y="216146"/>
                </a:lnTo>
                <a:lnTo>
                  <a:pt x="557283" y="202810"/>
                </a:lnTo>
                <a:lnTo>
                  <a:pt x="404406" y="202810"/>
                </a:lnTo>
                <a:lnTo>
                  <a:pt x="389806" y="192912"/>
                </a:lnTo>
                <a:lnTo>
                  <a:pt x="373426" y="183471"/>
                </a:lnTo>
                <a:lnTo>
                  <a:pt x="368106" y="180969"/>
                </a:lnTo>
                <a:close/>
              </a:path>
              <a:path w="706755" h="646430">
                <a:moveTo>
                  <a:pt x="540970" y="159602"/>
                </a:moveTo>
                <a:lnTo>
                  <a:pt x="501089" y="163397"/>
                </a:lnTo>
                <a:lnTo>
                  <a:pt x="448801" y="178130"/>
                </a:lnTo>
                <a:lnTo>
                  <a:pt x="404406" y="202810"/>
                </a:lnTo>
                <a:lnTo>
                  <a:pt x="557283" y="202810"/>
                </a:lnTo>
                <a:lnTo>
                  <a:pt x="575885" y="193554"/>
                </a:lnTo>
                <a:lnTo>
                  <a:pt x="601763" y="185287"/>
                </a:lnTo>
                <a:lnTo>
                  <a:pt x="631081" y="181536"/>
                </a:lnTo>
                <a:lnTo>
                  <a:pt x="706337" y="181536"/>
                </a:lnTo>
                <a:lnTo>
                  <a:pt x="706337" y="163666"/>
                </a:lnTo>
                <a:lnTo>
                  <a:pt x="695088" y="163666"/>
                </a:lnTo>
                <a:lnTo>
                  <a:pt x="694207" y="163300"/>
                </a:lnTo>
                <a:lnTo>
                  <a:pt x="626505" y="163300"/>
                </a:lnTo>
                <a:lnTo>
                  <a:pt x="583384" y="159799"/>
                </a:lnTo>
                <a:lnTo>
                  <a:pt x="540970" y="159602"/>
                </a:lnTo>
                <a:close/>
              </a:path>
              <a:path w="706755" h="646430">
                <a:moveTo>
                  <a:pt x="279853" y="161972"/>
                </a:moveTo>
                <a:lnTo>
                  <a:pt x="252377" y="165173"/>
                </a:lnTo>
                <a:lnTo>
                  <a:pt x="229048" y="172876"/>
                </a:lnTo>
                <a:lnTo>
                  <a:pt x="238506" y="182952"/>
                </a:lnTo>
                <a:lnTo>
                  <a:pt x="256785" y="180969"/>
                </a:lnTo>
                <a:lnTo>
                  <a:pt x="368106" y="180969"/>
                </a:lnTo>
                <a:lnTo>
                  <a:pt x="355769" y="175168"/>
                </a:lnTo>
                <a:lnTo>
                  <a:pt x="337343" y="168681"/>
                </a:lnTo>
                <a:lnTo>
                  <a:pt x="309001" y="163174"/>
                </a:lnTo>
                <a:lnTo>
                  <a:pt x="279853" y="161972"/>
                </a:lnTo>
                <a:close/>
              </a:path>
              <a:path w="706755" h="646430">
                <a:moveTo>
                  <a:pt x="706337" y="0"/>
                </a:moveTo>
                <a:lnTo>
                  <a:pt x="695088" y="0"/>
                </a:lnTo>
                <a:lnTo>
                  <a:pt x="695088" y="163666"/>
                </a:lnTo>
                <a:lnTo>
                  <a:pt x="706337" y="163666"/>
                </a:lnTo>
                <a:lnTo>
                  <a:pt x="706337" y="0"/>
                </a:lnTo>
                <a:close/>
              </a:path>
              <a:path w="706755" h="646430">
                <a:moveTo>
                  <a:pt x="561177" y="72815"/>
                </a:moveTo>
                <a:lnTo>
                  <a:pt x="456546" y="72815"/>
                </a:lnTo>
                <a:lnTo>
                  <a:pt x="481078" y="79553"/>
                </a:lnTo>
                <a:lnTo>
                  <a:pt x="500028" y="90997"/>
                </a:lnTo>
                <a:lnTo>
                  <a:pt x="551816" y="131424"/>
                </a:lnTo>
                <a:lnTo>
                  <a:pt x="600568" y="153592"/>
                </a:lnTo>
                <a:lnTo>
                  <a:pt x="626369" y="162252"/>
                </a:lnTo>
                <a:lnTo>
                  <a:pt x="626505" y="163300"/>
                </a:lnTo>
                <a:lnTo>
                  <a:pt x="694207" y="163300"/>
                </a:lnTo>
                <a:lnTo>
                  <a:pt x="689599" y="161386"/>
                </a:lnTo>
                <a:lnTo>
                  <a:pt x="684156" y="159219"/>
                </a:lnTo>
                <a:lnTo>
                  <a:pt x="678781" y="156803"/>
                </a:lnTo>
                <a:lnTo>
                  <a:pt x="641222" y="133001"/>
                </a:lnTo>
                <a:lnTo>
                  <a:pt x="612974" y="106608"/>
                </a:lnTo>
                <a:lnTo>
                  <a:pt x="582544" y="81899"/>
                </a:lnTo>
                <a:lnTo>
                  <a:pt x="561177" y="72815"/>
                </a:lnTo>
                <a:close/>
              </a:path>
              <a:path w="706755" h="646430">
                <a:moveTo>
                  <a:pt x="457059" y="56415"/>
                </a:moveTo>
                <a:lnTo>
                  <a:pt x="419094" y="62216"/>
                </a:lnTo>
                <a:lnTo>
                  <a:pt x="386512" y="73089"/>
                </a:lnTo>
                <a:lnTo>
                  <a:pt x="390775" y="77011"/>
                </a:lnTo>
                <a:lnTo>
                  <a:pt x="398123" y="81092"/>
                </a:lnTo>
                <a:lnTo>
                  <a:pt x="404836" y="83531"/>
                </a:lnTo>
                <a:lnTo>
                  <a:pt x="416737" y="79660"/>
                </a:lnTo>
                <a:lnTo>
                  <a:pt x="428837" y="76027"/>
                </a:lnTo>
                <a:lnTo>
                  <a:pt x="441864" y="73467"/>
                </a:lnTo>
                <a:lnTo>
                  <a:pt x="456546" y="72815"/>
                </a:lnTo>
                <a:lnTo>
                  <a:pt x="561177" y="72815"/>
                </a:lnTo>
                <a:lnTo>
                  <a:pt x="538441" y="63149"/>
                </a:lnTo>
                <a:lnTo>
                  <a:pt x="497732" y="56466"/>
                </a:lnTo>
                <a:lnTo>
                  <a:pt x="457059" y="56415"/>
                </a:lnTo>
                <a:close/>
              </a:path>
            </a:pathLst>
          </a:custGeom>
          <a:solidFill>
            <a:srgbClr val="EE7F00"/>
          </a:solidFill>
        </p:spPr>
        <p:txBody>
          <a:bodyPr wrap="square" lIns="0" tIns="0" rIns="0" bIns="0" rtlCol="0"/>
          <a:lstStyle/>
          <a:p>
            <a:endParaRPr/>
          </a:p>
        </p:txBody>
      </p:sp>
      <p:sp>
        <p:nvSpPr>
          <p:cNvPr id="13" name="object 13"/>
          <p:cNvSpPr txBox="1"/>
          <p:nvPr/>
        </p:nvSpPr>
        <p:spPr>
          <a:xfrm>
            <a:off x="378860" y="666750"/>
            <a:ext cx="3583539" cy="1117613"/>
          </a:xfrm>
          <a:prstGeom prst="rect">
            <a:avLst/>
          </a:prstGeom>
        </p:spPr>
        <p:txBody>
          <a:bodyPr vert="horz" wrap="square" lIns="0" tIns="55244" rIns="0" bIns="0" rtlCol="0">
            <a:spAutoFit/>
          </a:bodyPr>
          <a:lstStyle/>
          <a:p>
            <a:pPr marL="12700">
              <a:lnSpc>
                <a:spcPct val="100000"/>
              </a:lnSpc>
              <a:spcBef>
                <a:spcPts val="434"/>
              </a:spcBef>
            </a:pPr>
            <a:r>
              <a:rPr lang="en-US" sz="2800" b="1" spc="-5" dirty="0">
                <a:solidFill>
                  <a:schemeClr val="accent6">
                    <a:lumMod val="75000"/>
                  </a:schemeClr>
                </a:solidFill>
                <a:latin typeface="Arial"/>
                <a:cs typeface="Arial"/>
              </a:rPr>
              <a:t>Visual Studio Code</a:t>
            </a:r>
            <a:endParaRPr sz="2800" dirty="0">
              <a:solidFill>
                <a:schemeClr val="accent6">
                  <a:lumMod val="75000"/>
                </a:schemeClr>
              </a:solidFill>
              <a:latin typeface="Arial"/>
              <a:cs typeface="Arial"/>
            </a:endParaRPr>
          </a:p>
          <a:p>
            <a:pPr marL="12700">
              <a:lnSpc>
                <a:spcPct val="100000"/>
              </a:lnSpc>
              <a:spcBef>
                <a:spcPts val="225"/>
              </a:spcBef>
            </a:pPr>
            <a:r>
              <a:rPr lang="en-US" sz="1200" spc="-5" dirty="0">
                <a:latin typeface="Arial"/>
                <a:cs typeface="Arial"/>
              </a:rPr>
              <a:t>Installing and configuring </a:t>
            </a:r>
            <a:r>
              <a:rPr lang="en-US" sz="1200" b="1" spc="-5" dirty="0">
                <a:latin typeface="Arial"/>
                <a:cs typeface="Arial"/>
              </a:rPr>
              <a:t>VS Code </a:t>
            </a:r>
          </a:p>
          <a:p>
            <a:pPr marL="12700">
              <a:lnSpc>
                <a:spcPct val="100000"/>
              </a:lnSpc>
              <a:spcBef>
                <a:spcPts val="225"/>
              </a:spcBef>
            </a:pPr>
            <a:r>
              <a:rPr lang="en-US" sz="1200" spc="-5" dirty="0">
                <a:latin typeface="Arial"/>
                <a:cs typeface="Arial"/>
              </a:rPr>
              <a:t>for writing HTML and CSS</a:t>
            </a:r>
          </a:p>
          <a:p>
            <a:pPr marL="12700">
              <a:lnSpc>
                <a:spcPct val="100000"/>
              </a:lnSpc>
              <a:spcBef>
                <a:spcPts val="225"/>
              </a:spcBef>
            </a:pPr>
            <a:r>
              <a:rPr lang="en-US" sz="1200" spc="-5" dirty="0">
                <a:latin typeface="Arial"/>
                <a:cs typeface="Arial"/>
              </a:rPr>
              <a:t>And </a:t>
            </a:r>
            <a:r>
              <a:rPr lang="en-US" sz="1200" spc="-5" dirty="0" err="1">
                <a:latin typeface="Arial"/>
                <a:cs typeface="Arial"/>
              </a:rPr>
              <a:t>Javascript</a:t>
            </a:r>
            <a:r>
              <a:rPr lang="en-US" sz="1200" spc="-5" dirty="0">
                <a:latin typeface="Arial"/>
                <a:cs typeface="Arial"/>
              </a:rPr>
              <a:t>!</a:t>
            </a:r>
            <a:endParaRPr sz="1200" dirty="0">
              <a:latin typeface="Arial"/>
              <a:cs typeface="Arial"/>
            </a:endParaRPr>
          </a:p>
        </p:txBody>
      </p:sp>
      <p:pic>
        <p:nvPicPr>
          <p:cNvPr id="16" name="Picture 15">
            <a:extLst>
              <a:ext uri="{FF2B5EF4-FFF2-40B4-BE49-F238E27FC236}">
                <a16:creationId xmlns:a16="http://schemas.microsoft.com/office/drawing/2014/main" id="{E65B129F-982C-124F-8483-13D402DB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87269"/>
            <a:ext cx="762000" cy="762000"/>
          </a:xfrm>
          <a:prstGeom prst="rect">
            <a:avLst/>
          </a:prstGeom>
        </p:spPr>
      </p:pic>
      <p:sp>
        <p:nvSpPr>
          <p:cNvPr id="19" name="Rectangle 18">
            <a:extLst>
              <a:ext uri="{FF2B5EF4-FFF2-40B4-BE49-F238E27FC236}">
                <a16:creationId xmlns:a16="http://schemas.microsoft.com/office/drawing/2014/main" id="{812BBE81-7C2D-DD47-B2F7-F5D65577760E}"/>
              </a:ext>
            </a:extLst>
          </p:cNvPr>
          <p:cNvSpPr/>
          <p:nvPr/>
        </p:nvSpPr>
        <p:spPr>
          <a:xfrm>
            <a:off x="5029200" y="849269"/>
            <a:ext cx="3780879" cy="630942"/>
          </a:xfrm>
          <a:prstGeom prst="rect">
            <a:avLst/>
          </a:prstGeom>
        </p:spPr>
        <p:txBody>
          <a:bodyPr wrap="square">
            <a:spAutoFit/>
          </a:bodyPr>
          <a:lstStyle/>
          <a:p>
            <a:pPr algn="r"/>
            <a:r>
              <a:rPr lang="en-US" sz="700" dirty="0">
                <a:solidFill>
                  <a:schemeClr val="bg1">
                    <a:lumMod val="50000"/>
                  </a:schemeClr>
                </a:solidFill>
                <a:latin typeface="Helvetica" pitchFamily="2" charset="0"/>
              </a:rPr>
              <a:t>David van den Bor</a:t>
            </a:r>
            <a:endParaRPr lang="en-US" sz="700" dirty="0">
              <a:solidFill>
                <a:schemeClr val="bg1">
                  <a:lumMod val="50000"/>
                </a:schemeClr>
              </a:solidFill>
              <a:latin typeface="Calibri" panose="020F0502020204030204" pitchFamily="34" charset="0"/>
            </a:endParaRPr>
          </a:p>
          <a:p>
            <a:pPr algn="r"/>
            <a:r>
              <a:rPr lang="en-US" sz="700" dirty="0">
                <a:solidFill>
                  <a:schemeClr val="bg1">
                    <a:lumMod val="50000"/>
                  </a:schemeClr>
                </a:solidFill>
                <a:latin typeface="Helvetica" pitchFamily="2" charset="0"/>
              </a:rPr>
              <a:t>Docent </a:t>
            </a:r>
            <a:r>
              <a:rPr lang="en-US" sz="700" dirty="0" err="1">
                <a:solidFill>
                  <a:schemeClr val="bg1">
                    <a:lumMod val="50000"/>
                  </a:schemeClr>
                </a:solidFill>
                <a:latin typeface="Helvetica" pitchFamily="2" charset="0"/>
              </a:rPr>
              <a:t>Communicatie</a:t>
            </a:r>
            <a:r>
              <a:rPr lang="en-US" sz="700" dirty="0">
                <a:solidFill>
                  <a:schemeClr val="bg1">
                    <a:lumMod val="50000"/>
                  </a:schemeClr>
                </a:solidFill>
                <a:latin typeface="Helvetica" pitchFamily="2" charset="0"/>
              </a:rPr>
              <a:t>, Media &amp; Design</a:t>
            </a:r>
            <a:endParaRPr lang="en-US" sz="700" dirty="0">
              <a:solidFill>
                <a:schemeClr val="bg1">
                  <a:lumMod val="50000"/>
                </a:schemeClr>
              </a:solidFill>
              <a:latin typeface="Calibri" panose="020F0502020204030204" pitchFamily="34" charset="0"/>
            </a:endParaRPr>
          </a:p>
          <a:p>
            <a:pPr algn="r"/>
            <a:r>
              <a:rPr lang="en-US" sz="700" dirty="0" err="1">
                <a:solidFill>
                  <a:schemeClr val="bg1">
                    <a:lumMod val="50000"/>
                  </a:schemeClr>
                </a:solidFill>
                <a:latin typeface="Helvetica" pitchFamily="2" charset="0"/>
              </a:rPr>
              <a:t>Instituut</a:t>
            </a:r>
            <a:r>
              <a:rPr lang="en-US" sz="700" dirty="0">
                <a:solidFill>
                  <a:schemeClr val="bg1">
                    <a:lumMod val="50000"/>
                  </a:schemeClr>
                </a:solidFill>
                <a:latin typeface="Helvetica" pitchFamily="2" charset="0"/>
              </a:rPr>
              <a:t> </a:t>
            </a:r>
            <a:r>
              <a:rPr lang="en-US" sz="700" dirty="0" err="1">
                <a:solidFill>
                  <a:schemeClr val="bg1">
                    <a:lumMod val="50000"/>
                  </a:schemeClr>
                </a:solidFill>
                <a:latin typeface="Helvetica" pitchFamily="2" charset="0"/>
              </a:rPr>
              <a:t>voor</a:t>
            </a:r>
            <a:r>
              <a:rPr lang="en-US" sz="700" dirty="0">
                <a:solidFill>
                  <a:schemeClr val="bg1">
                    <a:lumMod val="50000"/>
                  </a:schemeClr>
                </a:solidFill>
                <a:latin typeface="Helvetica" pitchFamily="2" charset="0"/>
              </a:rPr>
              <a:t> </a:t>
            </a:r>
            <a:r>
              <a:rPr lang="en-US" sz="700" dirty="0" err="1">
                <a:solidFill>
                  <a:schemeClr val="bg1">
                    <a:lumMod val="50000"/>
                  </a:schemeClr>
                </a:solidFill>
                <a:latin typeface="Helvetica" pitchFamily="2" charset="0"/>
              </a:rPr>
              <a:t>Communicatie</a:t>
            </a:r>
            <a:r>
              <a:rPr lang="en-US" sz="700" dirty="0">
                <a:solidFill>
                  <a:schemeClr val="bg1">
                    <a:lumMod val="50000"/>
                  </a:schemeClr>
                </a:solidFill>
                <a:latin typeface="Helvetica" pitchFamily="2" charset="0"/>
              </a:rPr>
              <a:t>, Media &amp; IT</a:t>
            </a:r>
            <a:endParaRPr lang="en-US" sz="700" dirty="0">
              <a:solidFill>
                <a:schemeClr val="bg1">
                  <a:lumMod val="50000"/>
                </a:schemeClr>
              </a:solidFill>
              <a:latin typeface="Calibri" panose="020F0502020204030204" pitchFamily="34" charset="0"/>
            </a:endParaRPr>
          </a:p>
          <a:p>
            <a:pPr algn="r"/>
            <a:r>
              <a:rPr lang="en-US" sz="700" dirty="0" err="1">
                <a:solidFill>
                  <a:schemeClr val="bg1">
                    <a:lumMod val="50000"/>
                  </a:schemeClr>
                </a:solidFill>
                <a:latin typeface="Helvetica" pitchFamily="2" charset="0"/>
              </a:rPr>
              <a:t>Hanzehogeschool</a:t>
            </a:r>
            <a:r>
              <a:rPr lang="en-US" sz="700" dirty="0">
                <a:solidFill>
                  <a:schemeClr val="bg1">
                    <a:lumMod val="50000"/>
                  </a:schemeClr>
                </a:solidFill>
                <a:latin typeface="Helvetica" pitchFamily="2" charset="0"/>
              </a:rPr>
              <a:t> Groningen</a:t>
            </a:r>
          </a:p>
          <a:p>
            <a:pPr algn="r"/>
            <a:r>
              <a:rPr lang="en-US" sz="700" b="0" i="0" dirty="0" err="1">
                <a:effectLst/>
                <a:latin typeface="Helvetica" pitchFamily="2" charset="0"/>
              </a:rPr>
              <a:t>d.b.p.van.den.bor@pl.hanze.nl</a:t>
            </a:r>
            <a:endParaRPr lang="en-US" sz="700" b="0" i="0" dirty="0">
              <a:effectLst/>
              <a:latin typeface="Calibri" panose="020F0502020204030204" pitchFamily="34" charset="0"/>
            </a:endParaRPr>
          </a:p>
        </p:txBody>
      </p:sp>
      <p:sp>
        <p:nvSpPr>
          <p:cNvPr id="8" name="Rectangle 7">
            <a:extLst>
              <a:ext uri="{FF2B5EF4-FFF2-40B4-BE49-F238E27FC236}">
                <a16:creationId xmlns:a16="http://schemas.microsoft.com/office/drawing/2014/main" id="{E99B3993-B5FD-3448-9FB0-85DF16BEB719}"/>
              </a:ext>
            </a:extLst>
          </p:cNvPr>
          <p:cNvSpPr/>
          <p:nvPr/>
        </p:nvSpPr>
        <p:spPr>
          <a:xfrm>
            <a:off x="323909" y="2453172"/>
            <a:ext cx="1274445" cy="200055"/>
          </a:xfrm>
          <a:prstGeom prst="rect">
            <a:avLst/>
          </a:prstGeom>
        </p:spPr>
        <p:txBody>
          <a:bodyPr wrap="square">
            <a:spAutoFit/>
          </a:bodyPr>
          <a:lstStyle/>
          <a:p>
            <a:r>
              <a:rPr lang="en-US" sz="700" dirty="0">
                <a:solidFill>
                  <a:schemeClr val="accent6">
                    <a:lumMod val="75000"/>
                  </a:schemeClr>
                </a:solidFill>
                <a:latin typeface="Arial" panose="020B0604020202020204" pitchFamily="34" charset="0"/>
                <a:cs typeface="Arial" panose="020B0604020202020204" pitchFamily="34" charset="0"/>
              </a:rPr>
              <a:t>Version April 2021</a:t>
            </a:r>
            <a:endParaRPr lang="en-US" sz="700" b="0" i="0" dirty="0">
              <a:solidFill>
                <a:schemeClr val="accent6">
                  <a:lumMod val="75000"/>
                </a:schemeClr>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37F15FB-86A7-CD49-9595-91047000293D}"/>
              </a:ext>
            </a:extLst>
          </p:cNvPr>
          <p:cNvPicPr>
            <a:picLocks noChangeAspect="1"/>
          </p:cNvPicPr>
          <p:nvPr/>
        </p:nvPicPr>
        <p:blipFill>
          <a:blip r:embed="rId4"/>
          <a:stretch>
            <a:fillRect/>
          </a:stretch>
        </p:blipFill>
        <p:spPr>
          <a:xfrm rot="21132698">
            <a:off x="3479482" y="1882442"/>
            <a:ext cx="6084338" cy="3626265"/>
          </a:xfrm>
          <a:prstGeom prst="rect">
            <a:avLst/>
          </a:prstGeom>
          <a:effectLst/>
        </p:spPr>
      </p:pic>
      <p:sp>
        <p:nvSpPr>
          <p:cNvPr id="10" name="Rectangle 9">
            <a:extLst>
              <a:ext uri="{FF2B5EF4-FFF2-40B4-BE49-F238E27FC236}">
                <a16:creationId xmlns:a16="http://schemas.microsoft.com/office/drawing/2014/main" id="{C39FF87A-F902-B344-8B42-F4F189FA2852}"/>
              </a:ext>
            </a:extLst>
          </p:cNvPr>
          <p:cNvSpPr/>
          <p:nvPr/>
        </p:nvSpPr>
        <p:spPr>
          <a:xfrm>
            <a:off x="417859" y="1797744"/>
            <a:ext cx="1106141" cy="523220"/>
          </a:xfrm>
          <a:prstGeom prst="rect">
            <a:avLst/>
          </a:prstGeom>
        </p:spPr>
        <p:txBody>
          <a:bodyPr wrap="square">
            <a:spAutoFit/>
          </a:bodyPr>
          <a:lstStyle/>
          <a:p>
            <a:r>
              <a:rPr lang="en-US" sz="2800" b="1" spc="-5" dirty="0">
                <a:solidFill>
                  <a:schemeClr val="accent6">
                    <a:lumMod val="75000"/>
                  </a:schemeClr>
                </a:solidFill>
                <a:latin typeface="Arial"/>
                <a:cs typeface="Arial"/>
              </a:rPr>
              <a:t>Tips</a:t>
            </a:r>
            <a:endParaRPr lang="nl-NL" sz="2800" dirty="0"/>
          </a:p>
        </p:txBody>
      </p:sp>
      <p:sp>
        <p:nvSpPr>
          <p:cNvPr id="17" name="Rectangle 16">
            <a:extLst>
              <a:ext uri="{FF2B5EF4-FFF2-40B4-BE49-F238E27FC236}">
                <a16:creationId xmlns:a16="http://schemas.microsoft.com/office/drawing/2014/main" id="{29AB909D-74D6-A44B-A9EF-FFF11314BE9A}"/>
              </a:ext>
            </a:extLst>
          </p:cNvPr>
          <p:cNvSpPr/>
          <p:nvPr/>
        </p:nvSpPr>
        <p:spPr>
          <a:xfrm>
            <a:off x="293975" y="2164716"/>
            <a:ext cx="1102225" cy="369332"/>
          </a:xfrm>
          <a:prstGeom prst="rect">
            <a:avLst/>
          </a:prstGeom>
        </p:spPr>
        <p:txBody>
          <a:bodyPr wrap="none">
            <a:spAutoFit/>
          </a:bodyPr>
          <a:lstStyle/>
          <a:p>
            <a:r>
              <a:rPr lang="en-US" b="1" spc="-5" dirty="0">
                <a:solidFill>
                  <a:schemeClr val="accent6">
                    <a:lumMod val="75000"/>
                  </a:schemeClr>
                </a:solidFill>
                <a:latin typeface="Arial"/>
                <a:cs typeface="Arial"/>
              </a:rPr>
              <a:t>&amp; tricks!</a:t>
            </a:r>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D895F7-11EC-D34F-A3B6-DC6A3D28CB13}"/>
              </a:ext>
            </a:extLst>
          </p:cNvPr>
          <p:cNvPicPr>
            <a:picLocks noChangeAspect="1"/>
          </p:cNvPicPr>
          <p:nvPr/>
        </p:nvPicPr>
        <p:blipFill>
          <a:blip r:embed="rId2"/>
          <a:stretch>
            <a:fillRect/>
          </a:stretch>
        </p:blipFill>
        <p:spPr>
          <a:xfrm>
            <a:off x="3361488" y="666750"/>
            <a:ext cx="5998758" cy="4038600"/>
          </a:xfrm>
          <a:prstGeom prst="rect">
            <a:avLst/>
          </a:prstGeom>
        </p:spPr>
      </p:pic>
      <p:sp>
        <p:nvSpPr>
          <p:cNvPr id="5" name="object 3">
            <a:extLst>
              <a:ext uri="{FF2B5EF4-FFF2-40B4-BE49-F238E27FC236}">
                <a16:creationId xmlns:a16="http://schemas.microsoft.com/office/drawing/2014/main" id="{16D98004-4D42-FA4D-BF77-0AE52C4AA84D}"/>
              </a:ext>
            </a:extLst>
          </p:cNvPr>
          <p:cNvSpPr txBox="1"/>
          <p:nvPr/>
        </p:nvSpPr>
        <p:spPr>
          <a:xfrm>
            <a:off x="444322" y="1276350"/>
            <a:ext cx="2832278" cy="1581843"/>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Another neat function of a dedicated code editor is the ability to use </a:t>
            </a:r>
            <a:r>
              <a:rPr lang="en-US" sz="1400" b="1" spc="-5" dirty="0">
                <a:solidFill>
                  <a:srgbClr val="444444"/>
                </a:solidFill>
                <a:latin typeface="Arial"/>
                <a:cs typeface="Arial"/>
              </a:rPr>
              <a:t>multiple cursors</a:t>
            </a:r>
            <a:r>
              <a:rPr lang="en-US" sz="1400" spc="-5" dirty="0">
                <a:solidFill>
                  <a:srgbClr val="444444"/>
                </a:solidFill>
                <a:latin typeface="Arial"/>
                <a:cs typeface="Arial"/>
              </a:rPr>
              <a:t>, so you can type multiple things in multiple places at once!</a:t>
            </a:r>
          </a:p>
          <a:p>
            <a:pPr marL="12700" marR="5080">
              <a:spcBef>
                <a:spcPts val="1090"/>
              </a:spcBef>
            </a:pPr>
            <a:r>
              <a:rPr lang="en-US" sz="1400" spc="-5" dirty="0">
                <a:solidFill>
                  <a:srgbClr val="444444"/>
                </a:solidFill>
                <a:latin typeface="Arial"/>
                <a:cs typeface="Arial"/>
              </a:rPr>
              <a:t>Try doing </a:t>
            </a:r>
            <a:r>
              <a:rPr lang="en-US" sz="1400" b="1" spc="-5" dirty="0">
                <a:solidFill>
                  <a:schemeClr val="accent6">
                    <a:lumMod val="75000"/>
                  </a:schemeClr>
                </a:solidFill>
                <a:latin typeface="Arial"/>
                <a:cs typeface="Arial"/>
              </a:rPr>
              <a:t>that</a:t>
            </a:r>
            <a:r>
              <a:rPr lang="en-US" sz="1400" spc="-5" dirty="0">
                <a:solidFill>
                  <a:srgbClr val="444444"/>
                </a:solidFill>
                <a:latin typeface="Arial"/>
                <a:cs typeface="Arial"/>
              </a:rPr>
              <a:t> with Word!</a:t>
            </a:r>
            <a:endParaRPr sz="1400" dirty="0">
              <a:latin typeface="Arial"/>
              <a:cs typeface="Arial"/>
            </a:endParaRPr>
          </a:p>
        </p:txBody>
      </p:sp>
      <p:sp>
        <p:nvSpPr>
          <p:cNvPr id="6" name="object 2">
            <a:extLst>
              <a:ext uri="{FF2B5EF4-FFF2-40B4-BE49-F238E27FC236}">
                <a16:creationId xmlns:a16="http://schemas.microsoft.com/office/drawing/2014/main" id="{25B413E6-0F59-F349-82B3-AB00AF63E953}"/>
              </a:ext>
            </a:extLst>
          </p:cNvPr>
          <p:cNvSpPr txBox="1">
            <a:spLocks noGrp="1"/>
          </p:cNvSpPr>
          <p:nvPr>
            <p:ph type="title"/>
          </p:nvPr>
        </p:nvSpPr>
        <p:spPr>
          <a:xfrm>
            <a:off x="444322" y="898148"/>
            <a:ext cx="26289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Multiple cursors</a:t>
            </a:r>
            <a:endParaRPr sz="2400" spc="-5" dirty="0"/>
          </a:p>
        </p:txBody>
      </p:sp>
      <p:sp>
        <p:nvSpPr>
          <p:cNvPr id="7" name="Rectangle 6">
            <a:extLst>
              <a:ext uri="{FF2B5EF4-FFF2-40B4-BE49-F238E27FC236}">
                <a16:creationId xmlns:a16="http://schemas.microsoft.com/office/drawing/2014/main" id="{395BA37D-DDDA-2942-848A-F77EB65C5BF5}"/>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374883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8896" y="486642"/>
            <a:ext cx="4508904" cy="628377"/>
          </a:xfrm>
          <a:prstGeom prst="rect">
            <a:avLst/>
          </a:prstGeom>
        </p:spPr>
        <p:txBody>
          <a:bodyPr vert="horz" wrap="square" lIns="0" tIns="12700" rIns="0" bIns="0" rtlCol="0">
            <a:spAutoFit/>
          </a:bodyPr>
          <a:lstStyle/>
          <a:p>
            <a:pPr marL="12700">
              <a:lnSpc>
                <a:spcPct val="100000"/>
              </a:lnSpc>
              <a:spcBef>
                <a:spcPts val="100"/>
              </a:spcBef>
            </a:pPr>
            <a:r>
              <a:rPr lang="en-US" sz="2000" spc="-5" dirty="0"/>
              <a:t>Extending VS Code’s functionality with extensions. Make life easier!</a:t>
            </a:r>
            <a:endParaRPr sz="2000" spc="-5" dirty="0"/>
          </a:p>
        </p:txBody>
      </p:sp>
      <p:sp>
        <p:nvSpPr>
          <p:cNvPr id="3" name="object 3"/>
          <p:cNvSpPr txBox="1"/>
          <p:nvPr/>
        </p:nvSpPr>
        <p:spPr>
          <a:xfrm>
            <a:off x="748896" y="1061117"/>
            <a:ext cx="3365904" cy="2308837"/>
          </a:xfrm>
          <a:prstGeom prst="rect">
            <a:avLst/>
          </a:prstGeom>
        </p:spPr>
        <p:txBody>
          <a:bodyPr vert="horz" wrap="square" lIns="0" tIns="146685" rIns="0" bIns="0" rtlCol="0">
            <a:spAutoFit/>
          </a:bodyPr>
          <a:lstStyle/>
          <a:p>
            <a:pPr marL="12700">
              <a:spcBef>
                <a:spcPts val="1155"/>
              </a:spcBef>
            </a:pPr>
            <a:r>
              <a:rPr lang="en-US" sz="1800" b="1" spc="-5" dirty="0">
                <a:latin typeface="Arial"/>
                <a:cs typeface="Arial"/>
              </a:rPr>
              <a:t>Installing extensions</a:t>
            </a:r>
            <a:endParaRPr sz="1800" dirty="0">
              <a:latin typeface="Arial"/>
              <a:cs typeface="Arial"/>
            </a:endParaRPr>
          </a:p>
          <a:p>
            <a:pPr marL="12700" marR="5080">
              <a:lnSpc>
                <a:spcPts val="1440"/>
              </a:lnSpc>
              <a:spcBef>
                <a:spcPts val="1090"/>
              </a:spcBef>
            </a:pPr>
            <a:r>
              <a:rPr lang="en-US" sz="1000" spc="-5" dirty="0">
                <a:solidFill>
                  <a:srgbClr val="444444"/>
                </a:solidFill>
                <a:latin typeface="Arial"/>
                <a:cs typeface="Arial"/>
              </a:rPr>
              <a:t>These extensions will </a:t>
            </a:r>
            <a:r>
              <a:rPr lang="en-US" sz="1000" b="1" spc="-5" dirty="0">
                <a:solidFill>
                  <a:srgbClr val="444444"/>
                </a:solidFill>
                <a:latin typeface="Arial"/>
                <a:cs typeface="Arial"/>
              </a:rPr>
              <a:t>speed up </a:t>
            </a:r>
            <a:r>
              <a:rPr lang="en-US" sz="1000" spc="-5" dirty="0">
                <a:solidFill>
                  <a:srgbClr val="444444"/>
                </a:solidFill>
                <a:latin typeface="Arial"/>
                <a:cs typeface="Arial"/>
              </a:rPr>
              <a:t>working with HTML and CSS files </a:t>
            </a:r>
            <a:r>
              <a:rPr lang="en-US" sz="1000" b="1" spc="-5" dirty="0">
                <a:solidFill>
                  <a:srgbClr val="444444"/>
                </a:solidFill>
                <a:latin typeface="Arial"/>
                <a:cs typeface="Arial"/>
              </a:rPr>
              <a:t>significantly</a:t>
            </a:r>
            <a:r>
              <a:rPr lang="en-US" sz="1000" spc="-5" dirty="0">
                <a:solidFill>
                  <a:srgbClr val="444444"/>
                </a:solidFill>
                <a:latin typeface="Arial"/>
                <a:cs typeface="Arial"/>
              </a:rPr>
              <a:t>! Install them ASAP! Some of the cool things these extensions do: automatically format and beautify your code, or automatically check your CSS and HTML files for coding or typing errors and mistakes, etc..</a:t>
            </a:r>
          </a:p>
          <a:p>
            <a:pPr marL="12700" marR="5080">
              <a:lnSpc>
                <a:spcPts val="1440"/>
              </a:lnSpc>
              <a:spcBef>
                <a:spcPts val="1090"/>
              </a:spcBef>
            </a:pPr>
            <a:r>
              <a:rPr lang="en-US" sz="1000" spc="-5" dirty="0">
                <a:solidFill>
                  <a:schemeClr val="accent6">
                    <a:lumMod val="75000"/>
                  </a:schemeClr>
                </a:solidFill>
                <a:latin typeface="Arial"/>
                <a:cs typeface="Arial"/>
              </a:rPr>
              <a:t>PS: The </a:t>
            </a:r>
            <a:r>
              <a:rPr lang="en-US" sz="1000" b="1" spc="-5" dirty="0">
                <a:solidFill>
                  <a:schemeClr val="accent6">
                    <a:lumMod val="75000"/>
                  </a:schemeClr>
                </a:solidFill>
                <a:latin typeface="Arial"/>
                <a:cs typeface="Arial"/>
              </a:rPr>
              <a:t>W3C Validation </a:t>
            </a:r>
            <a:r>
              <a:rPr lang="en-US" sz="1000" spc="-5" dirty="0">
                <a:solidFill>
                  <a:schemeClr val="accent6">
                    <a:lumMod val="75000"/>
                  </a:schemeClr>
                </a:solidFill>
                <a:latin typeface="Arial"/>
                <a:cs typeface="Arial"/>
              </a:rPr>
              <a:t>extension also requires you to install The Java Runtime Environment plugin in Windows. If this is too much of a hassle, you can (instead) install the </a:t>
            </a:r>
            <a:r>
              <a:rPr lang="en-US" sz="1000" b="1" spc="-5" dirty="0">
                <a:solidFill>
                  <a:schemeClr val="accent6">
                    <a:lumMod val="75000"/>
                  </a:schemeClr>
                </a:solidFill>
                <a:latin typeface="Arial"/>
                <a:cs typeface="Arial"/>
              </a:rPr>
              <a:t>W3C Web Validator extension</a:t>
            </a:r>
            <a:r>
              <a:rPr lang="en-US" sz="1000" spc="-5" dirty="0">
                <a:solidFill>
                  <a:schemeClr val="accent6">
                    <a:lumMod val="75000"/>
                  </a:schemeClr>
                </a:solidFill>
                <a:latin typeface="Arial"/>
                <a:cs typeface="Arial"/>
              </a:rPr>
              <a:t>.</a:t>
            </a:r>
            <a:endParaRPr sz="1000" dirty="0">
              <a:solidFill>
                <a:schemeClr val="accent6">
                  <a:lumMod val="75000"/>
                </a:schemeClr>
              </a:solidFill>
              <a:latin typeface="Arial"/>
              <a:cs typeface="Arial"/>
            </a:endParaRPr>
          </a:p>
        </p:txBody>
      </p:sp>
      <p:pic>
        <p:nvPicPr>
          <p:cNvPr id="4" name="Picture 3">
            <a:extLst>
              <a:ext uri="{FF2B5EF4-FFF2-40B4-BE49-F238E27FC236}">
                <a16:creationId xmlns:a16="http://schemas.microsoft.com/office/drawing/2014/main" id="{F0FD02F2-755F-2648-888F-13780E33BBDA}"/>
              </a:ext>
            </a:extLst>
          </p:cNvPr>
          <p:cNvPicPr>
            <a:picLocks noChangeAspect="1"/>
          </p:cNvPicPr>
          <p:nvPr/>
        </p:nvPicPr>
        <p:blipFill>
          <a:blip r:embed="rId2"/>
          <a:stretch>
            <a:fillRect/>
          </a:stretch>
        </p:blipFill>
        <p:spPr>
          <a:xfrm>
            <a:off x="0" y="4182584"/>
            <a:ext cx="4572000" cy="960916"/>
          </a:xfrm>
          <a:prstGeom prst="rect">
            <a:avLst/>
          </a:prstGeom>
        </p:spPr>
      </p:pic>
      <p:pic>
        <p:nvPicPr>
          <p:cNvPr id="14" name="Picture 13">
            <a:extLst>
              <a:ext uri="{FF2B5EF4-FFF2-40B4-BE49-F238E27FC236}">
                <a16:creationId xmlns:a16="http://schemas.microsoft.com/office/drawing/2014/main" id="{9F8D7F0F-60C8-6647-8D9B-635A7DC05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448" y="419088"/>
            <a:ext cx="3105150" cy="682992"/>
          </a:xfrm>
          <a:prstGeom prst="rect">
            <a:avLst/>
          </a:prstGeom>
        </p:spPr>
      </p:pic>
      <p:sp>
        <p:nvSpPr>
          <p:cNvPr id="10" name="Rectangle 9">
            <a:extLst>
              <a:ext uri="{FF2B5EF4-FFF2-40B4-BE49-F238E27FC236}">
                <a16:creationId xmlns:a16="http://schemas.microsoft.com/office/drawing/2014/main" id="{0C07F64E-6C28-0E49-804F-A78B30F68DB0}"/>
              </a:ext>
            </a:extLst>
          </p:cNvPr>
          <p:cNvSpPr/>
          <p:nvPr/>
        </p:nvSpPr>
        <p:spPr>
          <a:xfrm>
            <a:off x="5105400" y="4663042"/>
            <a:ext cx="3470740" cy="480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Picture 15">
            <a:extLst>
              <a:ext uri="{FF2B5EF4-FFF2-40B4-BE49-F238E27FC236}">
                <a16:creationId xmlns:a16="http://schemas.microsoft.com/office/drawing/2014/main" id="{6B1EADEF-C5FB-A44C-9F56-94ABD5DB5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3629" y="0"/>
            <a:ext cx="1551108" cy="5143500"/>
          </a:xfrm>
          <a:prstGeom prst="rect">
            <a:avLst/>
          </a:prstGeom>
        </p:spPr>
      </p:pic>
      <p:sp>
        <p:nvSpPr>
          <p:cNvPr id="17" name="Rectangle 16">
            <a:extLst>
              <a:ext uri="{FF2B5EF4-FFF2-40B4-BE49-F238E27FC236}">
                <a16:creationId xmlns:a16="http://schemas.microsoft.com/office/drawing/2014/main" id="{5D628B85-1193-3C43-8F3A-6057855EA588}"/>
              </a:ext>
            </a:extLst>
          </p:cNvPr>
          <p:cNvSpPr/>
          <p:nvPr/>
        </p:nvSpPr>
        <p:spPr>
          <a:xfrm>
            <a:off x="4716392" y="1231740"/>
            <a:ext cx="3352800" cy="3353162"/>
          </a:xfrm>
          <a:prstGeom prst="rect">
            <a:avLst/>
          </a:prstGeom>
        </p:spPr>
        <p:txBody>
          <a:bodyPr wrap="square">
            <a:spAutoFit/>
          </a:bodyPr>
          <a:lstStyle/>
          <a:p>
            <a:pPr marL="228600" indent="-228600">
              <a:lnSpc>
                <a:spcPts val="1640"/>
              </a:lnSpc>
              <a:buFont typeface="+mj-lt"/>
              <a:buAutoNum type="arabicPeriod"/>
            </a:pPr>
            <a:r>
              <a:rPr lang="en-US" sz="1000" b="1" dirty="0">
                <a:latin typeface="Arial" panose="020B0604020202020204" pitchFamily="34" charset="0"/>
                <a:cs typeface="Arial" panose="020B0604020202020204" pitchFamily="34" charset="0"/>
              </a:rPr>
              <a:t>Live Server (by </a:t>
            </a:r>
            <a:r>
              <a:rPr lang="en-US" sz="1000" b="1" dirty="0" err="1">
                <a:latin typeface="Arial" panose="020B0604020202020204" pitchFamily="34" charset="0"/>
                <a:cs typeface="Arial" panose="020B0604020202020204" pitchFamily="34" charset="0"/>
              </a:rPr>
              <a:t>Ritwick</a:t>
            </a:r>
            <a:r>
              <a:rPr lang="en-US" sz="1000" b="1" dirty="0">
                <a:latin typeface="Arial" panose="020B0604020202020204" pitchFamily="34" charset="0"/>
                <a:cs typeface="Arial" panose="020B0604020202020204" pitchFamily="34" charset="0"/>
              </a:rPr>
              <a:t> </a:t>
            </a:r>
            <a:r>
              <a:rPr lang="en-US" sz="1000" b="1" dirty="0" err="1">
                <a:latin typeface="Arial" panose="020B0604020202020204" pitchFamily="34" charset="0"/>
                <a:cs typeface="Arial" panose="020B0604020202020204" pitchFamily="34" charset="0"/>
              </a:rPr>
              <a:t>Dey</a:t>
            </a:r>
            <a:r>
              <a:rPr lang="en-US" sz="1000" b="1" dirty="0">
                <a:latin typeface="Arial" panose="020B0604020202020204" pitchFamily="34" charset="0"/>
                <a:cs typeface="Arial" panose="020B0604020202020204" pitchFamily="34" charset="0"/>
              </a:rPr>
              <a:t>)</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Class autocomplete for HTML</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HTML class Suggestions</a:t>
            </a:r>
          </a:p>
          <a:p>
            <a:pPr marL="228600" indent="-228600">
              <a:lnSpc>
                <a:spcPts val="1640"/>
              </a:lnSpc>
              <a:buFont typeface="+mj-lt"/>
              <a:buAutoNum type="arabicPeriod"/>
            </a:pPr>
            <a:r>
              <a:rPr lang="en-US" sz="1000" dirty="0" err="1">
                <a:latin typeface="Arial" panose="020B0604020202020204" pitchFamily="34" charset="0"/>
                <a:cs typeface="Arial" panose="020B0604020202020204" pitchFamily="34" charset="0"/>
              </a:rPr>
              <a:t>CSSTree</a:t>
            </a:r>
            <a:r>
              <a:rPr lang="en-US" sz="1000" dirty="0">
                <a:latin typeface="Arial" panose="020B0604020202020204" pitchFamily="34" charset="0"/>
                <a:cs typeface="Arial" panose="020B0604020202020204" pitchFamily="34" charset="0"/>
              </a:rPr>
              <a:t> Validator</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Image Preview</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CSS Peek</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Path IntelliSense</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Beautify</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Prettier - Code formatter</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HTML CSS support</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Auto Rename Tag</a:t>
            </a:r>
          </a:p>
          <a:p>
            <a:pPr marL="228600" indent="-228600">
              <a:lnSpc>
                <a:spcPts val="1640"/>
              </a:lnSpc>
              <a:buFont typeface="+mj-lt"/>
              <a:buAutoNum type="arabicPeriod"/>
            </a:pPr>
            <a:r>
              <a:rPr lang="en-US" sz="1000" dirty="0" err="1">
                <a:latin typeface="Arial" panose="020B0604020202020204" pitchFamily="34" charset="0"/>
                <a:cs typeface="Arial" panose="020B0604020202020204" pitchFamily="34" charset="0"/>
              </a:rPr>
              <a:t>AutoFileName</a:t>
            </a:r>
            <a:endParaRPr lang="en-US" sz="1000" dirty="0">
              <a:latin typeface="Arial" panose="020B0604020202020204" pitchFamily="34" charset="0"/>
              <a:cs typeface="Arial" panose="020B0604020202020204" pitchFamily="34" charset="0"/>
            </a:endParaRP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Blank Line </a:t>
            </a:r>
            <a:r>
              <a:rPr lang="en-US" sz="1000" dirty="0" err="1">
                <a:latin typeface="Arial" panose="020B0604020202020204" pitchFamily="34" charset="0"/>
                <a:cs typeface="Arial" panose="020B0604020202020204" pitchFamily="34" charset="0"/>
              </a:rPr>
              <a:t>organiser</a:t>
            </a:r>
            <a:endParaRPr lang="en-US" sz="1000" dirty="0">
              <a:latin typeface="Arial" panose="020B0604020202020204" pitchFamily="34" charset="0"/>
              <a:cs typeface="Arial" panose="020B0604020202020204" pitchFamily="34" charset="0"/>
            </a:endParaRP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highlight-matching-tag</a:t>
            </a:r>
          </a:p>
          <a:p>
            <a:pPr marL="228600" indent="-228600">
              <a:lnSpc>
                <a:spcPts val="1640"/>
              </a:lnSpc>
              <a:buFont typeface="+mj-lt"/>
              <a:buAutoNum type="arabicPeriod"/>
            </a:pPr>
            <a:r>
              <a:rPr lang="en-US" sz="1000" dirty="0">
                <a:latin typeface="Arial" panose="020B0604020202020204" pitchFamily="34" charset="0"/>
                <a:cs typeface="Arial" panose="020B0604020202020204" pitchFamily="34" charset="0"/>
              </a:rPr>
              <a:t>W3C Validation/ </a:t>
            </a:r>
            <a:br>
              <a:rPr lang="en-US" sz="1000" dirty="0">
                <a:latin typeface="Arial" panose="020B0604020202020204" pitchFamily="34" charset="0"/>
                <a:cs typeface="Arial" panose="020B0604020202020204" pitchFamily="34" charset="0"/>
              </a:rPr>
            </a:br>
            <a:r>
              <a:rPr lang="en-US" sz="1000" dirty="0">
                <a:solidFill>
                  <a:schemeClr val="accent6">
                    <a:lumMod val="75000"/>
                  </a:schemeClr>
                </a:solidFill>
                <a:latin typeface="Arial" panose="020B0604020202020204" pitchFamily="34" charset="0"/>
                <a:cs typeface="Arial" panose="020B0604020202020204" pitchFamily="34" charset="0"/>
              </a:rPr>
              <a:t>or: W3C Web Validator</a:t>
            </a:r>
          </a:p>
        </p:txBody>
      </p:sp>
      <p:sp>
        <p:nvSpPr>
          <p:cNvPr id="18" name="Triangle 17">
            <a:extLst>
              <a:ext uri="{FF2B5EF4-FFF2-40B4-BE49-F238E27FC236}">
                <a16:creationId xmlns:a16="http://schemas.microsoft.com/office/drawing/2014/main" id="{C12B8096-A187-BB47-8A53-E199A9425279}"/>
              </a:ext>
            </a:extLst>
          </p:cNvPr>
          <p:cNvSpPr/>
          <p:nvPr/>
        </p:nvSpPr>
        <p:spPr>
          <a:xfrm rot="5400000">
            <a:off x="7715627" y="3549423"/>
            <a:ext cx="729294" cy="364647"/>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5AD735C9-7EBA-7B43-B980-F4B8B324CD90}"/>
              </a:ext>
            </a:extLst>
          </p:cNvPr>
          <p:cNvSpPr/>
          <p:nvPr/>
        </p:nvSpPr>
        <p:spPr>
          <a:xfrm rot="10800000">
            <a:off x="990600" y="3486150"/>
            <a:ext cx="729294" cy="364647"/>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bject 3">
            <a:extLst>
              <a:ext uri="{FF2B5EF4-FFF2-40B4-BE49-F238E27FC236}">
                <a16:creationId xmlns:a16="http://schemas.microsoft.com/office/drawing/2014/main" id="{4D8BC7F9-ADE4-E840-8854-E9DED89BAB7A}"/>
              </a:ext>
            </a:extLst>
          </p:cNvPr>
          <p:cNvSpPr txBox="1"/>
          <p:nvPr/>
        </p:nvSpPr>
        <p:spPr>
          <a:xfrm>
            <a:off x="7355926" y="2979259"/>
            <a:ext cx="973102" cy="309700"/>
          </a:xfrm>
          <a:prstGeom prst="rect">
            <a:avLst/>
          </a:prstGeom>
        </p:spPr>
        <p:txBody>
          <a:bodyPr vert="horz" wrap="square" lIns="0" tIns="146685" rIns="0" bIns="0" rtlCol="0">
            <a:spAutoFit/>
          </a:bodyPr>
          <a:lstStyle/>
          <a:p>
            <a:pPr marL="12700">
              <a:spcBef>
                <a:spcPts val="1155"/>
              </a:spcBef>
            </a:pPr>
            <a:r>
              <a:rPr lang="en-US" sz="1050" spc="-5" dirty="0">
                <a:solidFill>
                  <a:schemeClr val="accent6">
                    <a:lumMod val="75000"/>
                  </a:schemeClr>
                </a:solidFill>
                <a:latin typeface="Arial"/>
                <a:cs typeface="Arial"/>
              </a:rPr>
              <a:t>Install here </a:t>
            </a:r>
            <a:r>
              <a:rPr lang="en-US" sz="1050" spc="-5" dirty="0">
                <a:solidFill>
                  <a:schemeClr val="accent6">
                    <a:lumMod val="75000"/>
                  </a:schemeClr>
                </a:solidFill>
                <a:latin typeface="Arial"/>
                <a:cs typeface="Arial"/>
                <a:sym typeface="Wingdings" pitchFamily="2" charset="2"/>
              </a:rPr>
              <a:t></a:t>
            </a:r>
            <a:endParaRPr sz="1050" dirty="0">
              <a:solidFill>
                <a:schemeClr val="accent6">
                  <a:lumMod val="75000"/>
                </a:schemeClr>
              </a:solidFill>
              <a:latin typeface="Arial"/>
              <a:cs typeface="Arial"/>
            </a:endParaRPr>
          </a:p>
        </p:txBody>
      </p:sp>
      <p:sp>
        <p:nvSpPr>
          <p:cNvPr id="21" name="Rectangle 20">
            <a:extLst>
              <a:ext uri="{FF2B5EF4-FFF2-40B4-BE49-F238E27FC236}">
                <a16:creationId xmlns:a16="http://schemas.microsoft.com/office/drawing/2014/main" id="{D46686AE-C883-B34F-BC1C-1E42A508F03D}"/>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B865C35C-F7E9-744A-A533-B6ED4A7B4D96}"/>
              </a:ext>
            </a:extLst>
          </p:cNvPr>
          <p:cNvSpPr/>
          <p:nvPr/>
        </p:nvSpPr>
        <p:spPr>
          <a:xfrm>
            <a:off x="366966" y="285750"/>
            <a:ext cx="1371600" cy="1220358"/>
          </a:xfrm>
          <a:prstGeom prst="wedgeRectCallout">
            <a:avLst>
              <a:gd name="adj1" fmla="val 45785"/>
              <a:gd name="adj2" fmla="val 62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If you install the “Live Server” extension, you can work with your code editor and Google Chrome side by side!</a:t>
            </a:r>
          </a:p>
        </p:txBody>
      </p:sp>
      <p:pic>
        <p:nvPicPr>
          <p:cNvPr id="2" name="Picture 1">
            <a:extLst>
              <a:ext uri="{FF2B5EF4-FFF2-40B4-BE49-F238E27FC236}">
                <a16:creationId xmlns:a16="http://schemas.microsoft.com/office/drawing/2014/main" id="{988E31F1-C9CB-4545-B12D-BF38E94AA366}"/>
              </a:ext>
            </a:extLst>
          </p:cNvPr>
          <p:cNvPicPr>
            <a:picLocks noChangeAspect="1"/>
          </p:cNvPicPr>
          <p:nvPr/>
        </p:nvPicPr>
        <p:blipFill>
          <a:blip r:embed="rId2"/>
          <a:stretch>
            <a:fillRect/>
          </a:stretch>
        </p:blipFill>
        <p:spPr>
          <a:xfrm>
            <a:off x="5486400" y="742950"/>
            <a:ext cx="3072703" cy="3879911"/>
          </a:xfrm>
          <a:prstGeom prst="rect">
            <a:avLst/>
          </a:prstGeom>
        </p:spPr>
      </p:pic>
      <p:pic>
        <p:nvPicPr>
          <p:cNvPr id="3" name="Picture 2">
            <a:extLst>
              <a:ext uri="{FF2B5EF4-FFF2-40B4-BE49-F238E27FC236}">
                <a16:creationId xmlns:a16="http://schemas.microsoft.com/office/drawing/2014/main" id="{F037F7CA-9F8D-4D49-BFDB-B8F82E51CA86}"/>
              </a:ext>
            </a:extLst>
          </p:cNvPr>
          <p:cNvPicPr>
            <a:picLocks noChangeAspect="1"/>
          </p:cNvPicPr>
          <p:nvPr/>
        </p:nvPicPr>
        <p:blipFill>
          <a:blip r:embed="rId3"/>
          <a:stretch>
            <a:fillRect/>
          </a:stretch>
        </p:blipFill>
        <p:spPr>
          <a:xfrm>
            <a:off x="1542905" y="766715"/>
            <a:ext cx="4114800" cy="3610068"/>
          </a:xfrm>
          <a:prstGeom prst="rect">
            <a:avLst/>
          </a:prstGeom>
        </p:spPr>
      </p:pic>
      <p:sp>
        <p:nvSpPr>
          <p:cNvPr id="12" name="Rectangular Callout 11">
            <a:extLst>
              <a:ext uri="{FF2B5EF4-FFF2-40B4-BE49-F238E27FC236}">
                <a16:creationId xmlns:a16="http://schemas.microsoft.com/office/drawing/2014/main" id="{2A1F3F41-C39F-714D-8777-86161B8A8BCA}"/>
              </a:ext>
            </a:extLst>
          </p:cNvPr>
          <p:cNvSpPr/>
          <p:nvPr/>
        </p:nvSpPr>
        <p:spPr>
          <a:xfrm>
            <a:off x="3810000" y="4237339"/>
            <a:ext cx="1066800" cy="524966"/>
          </a:xfrm>
          <a:prstGeom prst="wedgeRectCallout">
            <a:avLst>
              <a:gd name="adj1" fmla="val -24694"/>
              <a:gd name="adj2" fmla="val -1056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VS Code </a:t>
            </a:r>
          </a:p>
          <a:p>
            <a:pPr algn="ctr"/>
            <a:r>
              <a:rPr lang="en-US" sz="1000" dirty="0"/>
              <a:t>HTML page</a:t>
            </a:r>
          </a:p>
        </p:txBody>
      </p:sp>
      <p:sp>
        <p:nvSpPr>
          <p:cNvPr id="13" name="Rectangular Callout 12">
            <a:extLst>
              <a:ext uri="{FF2B5EF4-FFF2-40B4-BE49-F238E27FC236}">
                <a16:creationId xmlns:a16="http://schemas.microsoft.com/office/drawing/2014/main" id="{F26DC2ED-4B8C-5240-9223-411365EC4B5C}"/>
              </a:ext>
            </a:extLst>
          </p:cNvPr>
          <p:cNvSpPr/>
          <p:nvPr/>
        </p:nvSpPr>
        <p:spPr>
          <a:xfrm>
            <a:off x="6400800" y="4459952"/>
            <a:ext cx="1777612" cy="604706"/>
          </a:xfrm>
          <a:prstGeom prst="wedgeRectCallout">
            <a:avLst>
              <a:gd name="adj1" fmla="val -24694"/>
              <a:gd name="adj2" fmla="val -10561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The browser </a:t>
            </a:r>
            <a:r>
              <a:rPr lang="en-US" sz="1000" b="1" dirty="0"/>
              <a:t>automatically</a:t>
            </a:r>
            <a:r>
              <a:rPr lang="en-US" sz="1000" dirty="0"/>
              <a:t> reloads/refreshes your automatically saved files!</a:t>
            </a:r>
          </a:p>
        </p:txBody>
      </p:sp>
      <p:pic>
        <p:nvPicPr>
          <p:cNvPr id="4" name="Picture 3">
            <a:extLst>
              <a:ext uri="{FF2B5EF4-FFF2-40B4-BE49-F238E27FC236}">
                <a16:creationId xmlns:a16="http://schemas.microsoft.com/office/drawing/2014/main" id="{B3BA0659-1087-CE4F-B619-969C9CB066E3}"/>
              </a:ext>
            </a:extLst>
          </p:cNvPr>
          <p:cNvPicPr>
            <a:picLocks noChangeAspect="1"/>
          </p:cNvPicPr>
          <p:nvPr/>
        </p:nvPicPr>
        <p:blipFill>
          <a:blip r:embed="rId4"/>
          <a:stretch>
            <a:fillRect/>
          </a:stretch>
        </p:blipFill>
        <p:spPr>
          <a:xfrm>
            <a:off x="4363" y="4376783"/>
            <a:ext cx="2813952" cy="785767"/>
          </a:xfrm>
          <a:prstGeom prst="rect">
            <a:avLst/>
          </a:prstGeom>
        </p:spPr>
      </p:pic>
      <p:sp>
        <p:nvSpPr>
          <p:cNvPr id="15" name="Rectangular Callout 14">
            <a:extLst>
              <a:ext uri="{FF2B5EF4-FFF2-40B4-BE49-F238E27FC236}">
                <a16:creationId xmlns:a16="http://schemas.microsoft.com/office/drawing/2014/main" id="{CDDFB47E-3748-274B-94F1-68E93938996B}"/>
              </a:ext>
            </a:extLst>
          </p:cNvPr>
          <p:cNvSpPr/>
          <p:nvPr/>
        </p:nvSpPr>
        <p:spPr>
          <a:xfrm>
            <a:off x="228600" y="2114550"/>
            <a:ext cx="1579767" cy="1220358"/>
          </a:xfrm>
          <a:prstGeom prst="wedgeRectCallout">
            <a:avLst>
              <a:gd name="adj1" fmla="val 44018"/>
              <a:gd name="adj2" fmla="val 955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No more CTRL+S (save file) or CTRL+R (refresh browser) because you set VS Code to auto-save on </a:t>
            </a:r>
            <a:r>
              <a:rPr lang="en-US" sz="1000" dirty="0" err="1"/>
              <a:t>filechange</a:t>
            </a:r>
            <a:r>
              <a:rPr lang="en-US" sz="1000" dirty="0"/>
              <a:t>, which triggers the auto refresh function of the browser!</a:t>
            </a:r>
          </a:p>
        </p:txBody>
      </p:sp>
    </p:spTree>
    <p:extLst>
      <p:ext uri="{BB962C8B-B14F-4D97-AF65-F5344CB8AC3E}">
        <p14:creationId xmlns:p14="http://schemas.microsoft.com/office/powerpoint/2010/main" val="201586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8896" y="486642"/>
            <a:ext cx="4508904" cy="320601"/>
          </a:xfrm>
          <a:prstGeom prst="rect">
            <a:avLst/>
          </a:prstGeom>
        </p:spPr>
        <p:txBody>
          <a:bodyPr vert="horz" wrap="square" lIns="0" tIns="12700" rIns="0" bIns="0" rtlCol="0">
            <a:spAutoFit/>
          </a:bodyPr>
          <a:lstStyle/>
          <a:p>
            <a:pPr marL="12700">
              <a:lnSpc>
                <a:spcPct val="100000"/>
              </a:lnSpc>
              <a:spcBef>
                <a:spcPts val="100"/>
              </a:spcBef>
            </a:pPr>
            <a:r>
              <a:rPr lang="en-US" sz="2000" spc="-5" dirty="0"/>
              <a:t>Working with </a:t>
            </a:r>
            <a:r>
              <a:rPr lang="en-US" sz="2000" spc="-5" dirty="0" err="1">
                <a:solidFill>
                  <a:schemeClr val="tx1"/>
                </a:solidFill>
              </a:rPr>
              <a:t>Javascript</a:t>
            </a:r>
            <a:r>
              <a:rPr lang="en-US" sz="2000" spc="-5" dirty="0"/>
              <a:t>?</a:t>
            </a:r>
            <a:endParaRPr sz="2000" spc="-5" dirty="0"/>
          </a:p>
        </p:txBody>
      </p:sp>
      <p:sp>
        <p:nvSpPr>
          <p:cNvPr id="3" name="object 3"/>
          <p:cNvSpPr txBox="1"/>
          <p:nvPr/>
        </p:nvSpPr>
        <p:spPr>
          <a:xfrm>
            <a:off x="748896" y="807243"/>
            <a:ext cx="3365904" cy="1212511"/>
          </a:xfrm>
          <a:prstGeom prst="rect">
            <a:avLst/>
          </a:prstGeom>
        </p:spPr>
        <p:txBody>
          <a:bodyPr vert="horz" wrap="square" lIns="0" tIns="146685" rIns="0" bIns="0" rtlCol="0">
            <a:spAutoFit/>
          </a:bodyPr>
          <a:lstStyle/>
          <a:p>
            <a:pPr marL="12700" marR="5080">
              <a:spcBef>
                <a:spcPts val="1090"/>
              </a:spcBef>
            </a:pPr>
            <a:r>
              <a:rPr lang="en-US" sz="1200" spc="-5" dirty="0">
                <a:solidFill>
                  <a:srgbClr val="444444"/>
                </a:solidFill>
                <a:latin typeface="Arial"/>
                <a:cs typeface="Arial"/>
              </a:rPr>
              <a:t>Here are some handy Vs Code </a:t>
            </a:r>
            <a:r>
              <a:rPr lang="en-US" sz="1200" b="1" spc="-5" dirty="0">
                <a:solidFill>
                  <a:srgbClr val="444444"/>
                </a:solidFill>
                <a:latin typeface="Arial"/>
                <a:cs typeface="Arial"/>
              </a:rPr>
              <a:t>extensions</a:t>
            </a:r>
            <a:r>
              <a:rPr lang="en-US" sz="1200" spc="-5" dirty="0">
                <a:solidFill>
                  <a:srgbClr val="444444"/>
                </a:solidFill>
                <a:latin typeface="Arial"/>
                <a:cs typeface="Arial"/>
              </a:rPr>
              <a:t> that make working with </a:t>
            </a:r>
            <a:r>
              <a:rPr lang="en-US" sz="1200" spc="-5" dirty="0" err="1">
                <a:solidFill>
                  <a:srgbClr val="444444"/>
                </a:solidFill>
                <a:latin typeface="Arial"/>
                <a:cs typeface="Arial"/>
              </a:rPr>
              <a:t>Javascript</a:t>
            </a:r>
            <a:r>
              <a:rPr lang="en-US" sz="1200" spc="-5" dirty="0">
                <a:solidFill>
                  <a:srgbClr val="444444"/>
                </a:solidFill>
                <a:latin typeface="Arial"/>
                <a:cs typeface="Arial"/>
              </a:rPr>
              <a:t> easier!</a:t>
            </a:r>
          </a:p>
          <a:p>
            <a:pPr marL="12700" marR="5080">
              <a:spcBef>
                <a:spcPts val="1090"/>
              </a:spcBef>
            </a:pPr>
            <a:r>
              <a:rPr lang="en-US" sz="1200" b="1" spc="-5" dirty="0">
                <a:solidFill>
                  <a:srgbClr val="444444"/>
                </a:solidFill>
                <a:latin typeface="Arial"/>
                <a:cs typeface="Arial"/>
              </a:rPr>
              <a:t>For instance, The Bracket Pair Colorizer </a:t>
            </a:r>
            <a:r>
              <a:rPr lang="en-US" sz="1200" spc="-5" dirty="0">
                <a:solidFill>
                  <a:srgbClr val="444444"/>
                </a:solidFill>
                <a:latin typeface="Arial"/>
                <a:cs typeface="Arial"/>
              </a:rPr>
              <a:t>extension allows </a:t>
            </a:r>
            <a:r>
              <a:rPr lang="en-US" sz="1200" b="1" spc="-5" dirty="0">
                <a:solidFill>
                  <a:srgbClr val="444444"/>
                </a:solidFill>
                <a:latin typeface="Arial"/>
                <a:cs typeface="Arial"/>
              </a:rPr>
              <a:t>matching brackets</a:t>
            </a:r>
            <a:r>
              <a:rPr lang="en-US" sz="1200" spc="-5" dirty="0">
                <a:solidFill>
                  <a:srgbClr val="444444"/>
                </a:solidFill>
                <a:latin typeface="Arial"/>
                <a:cs typeface="Arial"/>
              </a:rPr>
              <a:t> to be identified with </a:t>
            </a:r>
            <a:r>
              <a:rPr lang="en-US" sz="1200" spc="-5" dirty="0" err="1">
                <a:solidFill>
                  <a:srgbClr val="444444"/>
                </a:solidFill>
                <a:latin typeface="Arial"/>
                <a:cs typeface="Arial"/>
              </a:rPr>
              <a:t>colours</a:t>
            </a:r>
            <a:r>
              <a:rPr lang="en-US" sz="1200" spc="-5" dirty="0">
                <a:solidFill>
                  <a:srgbClr val="444444"/>
                </a:solidFill>
                <a:latin typeface="Arial"/>
                <a:cs typeface="Arial"/>
              </a:rPr>
              <a:t>!</a:t>
            </a:r>
            <a:endParaRPr sz="1200" dirty="0">
              <a:latin typeface="Arial"/>
              <a:cs typeface="Arial"/>
            </a:endParaRPr>
          </a:p>
        </p:txBody>
      </p:sp>
      <p:sp>
        <p:nvSpPr>
          <p:cNvPr id="5" name="Rectangle 4">
            <a:extLst>
              <a:ext uri="{FF2B5EF4-FFF2-40B4-BE49-F238E27FC236}">
                <a16:creationId xmlns:a16="http://schemas.microsoft.com/office/drawing/2014/main" id="{BA286312-3EE6-4740-971A-264133389AE1}"/>
              </a:ext>
            </a:extLst>
          </p:cNvPr>
          <p:cNvSpPr/>
          <p:nvPr/>
        </p:nvSpPr>
        <p:spPr>
          <a:xfrm>
            <a:off x="5715000" y="1266688"/>
            <a:ext cx="3352800" cy="1015663"/>
          </a:xfrm>
          <a:prstGeom prst="rect">
            <a:avLst/>
          </a:prstGeom>
        </p:spPr>
        <p:txBody>
          <a:bodyPr wrap="square">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Bracket Pair Colorizer 2</a:t>
            </a:r>
          </a:p>
          <a:p>
            <a:pPr marL="171450" indent="-171450">
              <a:buFont typeface="Arial" panose="020B0604020202020204" pitchFamily="34" charset="0"/>
              <a:buChar char="•"/>
            </a:pPr>
            <a:r>
              <a:rPr lang="en-US" sz="1200" dirty="0" err="1">
                <a:latin typeface="Arial" panose="020B0604020202020204" pitchFamily="34" charset="0"/>
                <a:cs typeface="Arial" panose="020B0604020202020204" pitchFamily="34" charset="0"/>
              </a:rPr>
              <a:t>Javascript</a:t>
            </a:r>
            <a:r>
              <a:rPr lang="en-US" sz="1200" dirty="0">
                <a:latin typeface="Arial" panose="020B0604020202020204" pitchFamily="34" charset="0"/>
                <a:cs typeface="Arial" panose="020B0604020202020204" pitchFamily="34" charset="0"/>
              </a:rPr>
              <a:t> ES6 Code Snippets</a:t>
            </a:r>
          </a:p>
          <a:p>
            <a:pPr marL="171450" indent="-171450">
              <a:buFont typeface="Arial" panose="020B0604020202020204" pitchFamily="34" charset="0"/>
              <a:buChar char="•"/>
            </a:pPr>
            <a:r>
              <a:rPr lang="en-US" sz="1200" dirty="0" err="1">
                <a:latin typeface="Arial" panose="020B0604020202020204" pitchFamily="34" charset="0"/>
                <a:cs typeface="Arial" panose="020B0604020202020204" pitchFamily="34" charset="0"/>
              </a:rPr>
              <a:t>Javascript</a:t>
            </a:r>
            <a:r>
              <a:rPr lang="en-US" sz="1200" dirty="0">
                <a:latin typeface="Arial" panose="020B0604020202020204" pitchFamily="34" charset="0"/>
                <a:cs typeface="Arial" panose="020B0604020202020204" pitchFamily="34" charset="0"/>
              </a:rPr>
              <a:t> Booster</a:t>
            </a:r>
          </a:p>
          <a:p>
            <a:pPr marL="171450" indent="-171450">
              <a:buFont typeface="Arial" panose="020B0604020202020204" pitchFamily="34" charset="0"/>
              <a:buChar char="•"/>
            </a:pPr>
            <a:r>
              <a:rPr lang="en-US" sz="1200" dirty="0" err="1">
                <a:latin typeface="Arial" panose="020B0604020202020204" pitchFamily="34" charset="0"/>
                <a:cs typeface="Arial" panose="020B0604020202020204" pitchFamily="34" charset="0"/>
              </a:rPr>
              <a:t>Javascript</a:t>
            </a:r>
            <a:r>
              <a:rPr lang="en-US" sz="1200" dirty="0">
                <a:latin typeface="Arial" panose="020B0604020202020204" pitchFamily="34" charset="0"/>
                <a:cs typeface="Arial" panose="020B0604020202020204" pitchFamily="34" charset="0"/>
              </a:rPr>
              <a:t> and Typescript IntelliSense</a:t>
            </a:r>
          </a:p>
          <a:p>
            <a:endParaRPr lang="en-US" sz="1200" dirty="0">
              <a:solidFill>
                <a:schemeClr val="accent6">
                  <a:lumMod val="75000"/>
                </a:schemeClr>
              </a:solidFill>
              <a:latin typeface="Arial" panose="020B0604020202020204" pitchFamily="34" charset="0"/>
              <a:cs typeface="Arial" panose="020B0604020202020204" pitchFamily="34" charset="0"/>
            </a:endParaRPr>
          </a:p>
        </p:txBody>
      </p:sp>
      <p:sp>
        <p:nvSpPr>
          <p:cNvPr id="6" name="Triangle 5">
            <a:extLst>
              <a:ext uri="{FF2B5EF4-FFF2-40B4-BE49-F238E27FC236}">
                <a16:creationId xmlns:a16="http://schemas.microsoft.com/office/drawing/2014/main" id="{03AA23C1-8582-9F45-89E1-4AF4F52318DE}"/>
              </a:ext>
            </a:extLst>
          </p:cNvPr>
          <p:cNvSpPr/>
          <p:nvPr/>
        </p:nvSpPr>
        <p:spPr>
          <a:xfrm rot="5400000">
            <a:off x="4689538" y="1501121"/>
            <a:ext cx="937732" cy="468866"/>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6B1C969A-39BE-5A49-92E8-E27D765CAB40}"/>
              </a:ext>
            </a:extLst>
          </p:cNvPr>
          <p:cNvPicPr>
            <a:picLocks noChangeAspect="1"/>
          </p:cNvPicPr>
          <p:nvPr/>
        </p:nvPicPr>
        <p:blipFill>
          <a:blip r:embed="rId2"/>
          <a:stretch>
            <a:fillRect/>
          </a:stretch>
        </p:blipFill>
        <p:spPr>
          <a:xfrm>
            <a:off x="4945743" y="3188249"/>
            <a:ext cx="4198257" cy="1955251"/>
          </a:xfrm>
          <a:prstGeom prst="rect">
            <a:avLst/>
          </a:prstGeom>
        </p:spPr>
      </p:pic>
      <p:pic>
        <p:nvPicPr>
          <p:cNvPr id="14" name="Picture 13">
            <a:extLst>
              <a:ext uri="{FF2B5EF4-FFF2-40B4-BE49-F238E27FC236}">
                <a16:creationId xmlns:a16="http://schemas.microsoft.com/office/drawing/2014/main" id="{D11B619B-B7F8-AF40-A3B6-F1DA73A713C0}"/>
              </a:ext>
            </a:extLst>
          </p:cNvPr>
          <p:cNvPicPr>
            <a:picLocks noChangeAspect="1"/>
          </p:cNvPicPr>
          <p:nvPr/>
        </p:nvPicPr>
        <p:blipFill>
          <a:blip r:embed="rId3"/>
          <a:stretch>
            <a:fillRect/>
          </a:stretch>
        </p:blipFill>
        <p:spPr>
          <a:xfrm>
            <a:off x="-1" y="2343150"/>
            <a:ext cx="4528691" cy="2800350"/>
          </a:xfrm>
          <a:prstGeom prst="rect">
            <a:avLst/>
          </a:prstGeom>
        </p:spPr>
      </p:pic>
      <p:sp>
        <p:nvSpPr>
          <p:cNvPr id="8" name="Rectangle 7">
            <a:extLst>
              <a:ext uri="{FF2B5EF4-FFF2-40B4-BE49-F238E27FC236}">
                <a16:creationId xmlns:a16="http://schemas.microsoft.com/office/drawing/2014/main" id="{C9972F42-E553-9A4F-B293-2D83F9243E17}"/>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381685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8896" y="486642"/>
            <a:ext cx="4280304" cy="320601"/>
          </a:xfrm>
          <a:prstGeom prst="rect">
            <a:avLst/>
          </a:prstGeom>
        </p:spPr>
        <p:txBody>
          <a:bodyPr vert="horz" wrap="square" lIns="0" tIns="12700" rIns="0" bIns="0" rtlCol="0">
            <a:spAutoFit/>
          </a:bodyPr>
          <a:lstStyle/>
          <a:p>
            <a:pPr marL="12700">
              <a:lnSpc>
                <a:spcPct val="100000"/>
              </a:lnSpc>
              <a:spcBef>
                <a:spcPts val="100"/>
              </a:spcBef>
            </a:pPr>
            <a:r>
              <a:rPr lang="en-US" sz="2000" spc="-5" dirty="0">
                <a:solidFill>
                  <a:schemeClr val="tx1"/>
                </a:solidFill>
              </a:rPr>
              <a:t>And last but</a:t>
            </a:r>
            <a:r>
              <a:rPr lang="en-US" sz="2000" spc="-5" dirty="0">
                <a:solidFill>
                  <a:schemeClr val="accent6">
                    <a:lumMod val="75000"/>
                  </a:schemeClr>
                </a:solidFill>
              </a:rPr>
              <a:t> but not least </a:t>
            </a:r>
            <a:r>
              <a:rPr lang="en-US" sz="2000" spc="-5" dirty="0">
                <a:solidFill>
                  <a:schemeClr val="accent6">
                    <a:lumMod val="75000"/>
                  </a:schemeClr>
                </a:solidFill>
                <a:sym typeface="Wingdings" pitchFamily="2" charset="2"/>
              </a:rPr>
              <a:t></a:t>
            </a:r>
            <a:endParaRPr sz="2000" spc="-5" dirty="0">
              <a:solidFill>
                <a:schemeClr val="accent6">
                  <a:lumMod val="75000"/>
                </a:schemeClr>
              </a:solidFill>
            </a:endParaRPr>
          </a:p>
        </p:txBody>
      </p:sp>
      <p:sp>
        <p:nvSpPr>
          <p:cNvPr id="3" name="object 3"/>
          <p:cNvSpPr txBox="1"/>
          <p:nvPr/>
        </p:nvSpPr>
        <p:spPr>
          <a:xfrm>
            <a:off x="759782" y="877820"/>
            <a:ext cx="4038600" cy="1027845"/>
          </a:xfrm>
          <a:prstGeom prst="rect">
            <a:avLst/>
          </a:prstGeom>
        </p:spPr>
        <p:txBody>
          <a:bodyPr vert="horz" wrap="square" lIns="0" tIns="146685" rIns="0" bIns="0" rtlCol="0">
            <a:spAutoFit/>
          </a:bodyPr>
          <a:lstStyle/>
          <a:p>
            <a:pPr marL="12700" marR="5080">
              <a:spcBef>
                <a:spcPts val="1090"/>
              </a:spcBef>
            </a:pPr>
            <a:r>
              <a:rPr lang="en-US" sz="1200" spc="-5" dirty="0">
                <a:solidFill>
                  <a:srgbClr val="444444"/>
                </a:solidFill>
                <a:latin typeface="Arial"/>
                <a:cs typeface="Arial"/>
              </a:rPr>
              <a:t>Install this extension: </a:t>
            </a:r>
            <a:r>
              <a:rPr lang="en-US" sz="1200" b="1" spc="-5" dirty="0">
                <a:solidFill>
                  <a:srgbClr val="444444"/>
                </a:solidFill>
                <a:latin typeface="Arial"/>
                <a:cs typeface="Arial"/>
              </a:rPr>
              <a:t>One Dark Pro</a:t>
            </a:r>
            <a:r>
              <a:rPr lang="en-US" sz="1200" spc="-5" dirty="0">
                <a:solidFill>
                  <a:srgbClr val="444444"/>
                </a:solidFill>
                <a:latin typeface="Arial"/>
                <a:cs typeface="Arial"/>
              </a:rPr>
              <a:t>!</a:t>
            </a:r>
          </a:p>
          <a:p>
            <a:pPr marL="12700" marR="5080">
              <a:spcBef>
                <a:spcPts val="1090"/>
              </a:spcBef>
            </a:pPr>
            <a:r>
              <a:rPr lang="en-US" sz="1200" spc="-5" dirty="0">
                <a:solidFill>
                  <a:schemeClr val="accent6">
                    <a:lumMod val="75000"/>
                  </a:schemeClr>
                </a:solidFill>
                <a:latin typeface="Arial"/>
                <a:cs typeface="Arial"/>
              </a:rPr>
              <a:t>In my opinion, this is hands down the best </a:t>
            </a:r>
            <a:r>
              <a:rPr lang="en-US" sz="1200" b="1" spc="-5" dirty="0" err="1">
                <a:solidFill>
                  <a:schemeClr val="accent6">
                    <a:lumMod val="75000"/>
                  </a:schemeClr>
                </a:solidFill>
                <a:latin typeface="Arial"/>
                <a:cs typeface="Arial"/>
              </a:rPr>
              <a:t>colour</a:t>
            </a:r>
            <a:r>
              <a:rPr lang="en-US" sz="1200" b="1" spc="-5" dirty="0">
                <a:solidFill>
                  <a:schemeClr val="accent6">
                    <a:lumMod val="75000"/>
                  </a:schemeClr>
                </a:solidFill>
                <a:latin typeface="Arial"/>
                <a:cs typeface="Arial"/>
              </a:rPr>
              <a:t> scheme </a:t>
            </a:r>
            <a:r>
              <a:rPr lang="en-US" sz="1200" spc="-5" dirty="0">
                <a:solidFill>
                  <a:schemeClr val="accent6">
                    <a:lumMod val="75000"/>
                  </a:schemeClr>
                </a:solidFill>
                <a:latin typeface="Arial"/>
                <a:cs typeface="Arial"/>
              </a:rPr>
              <a:t>for VS Code, enabling you to clearly see all the logic in your code (</a:t>
            </a:r>
            <a:r>
              <a:rPr lang="en-US" sz="1200" spc="-5" dirty="0" err="1">
                <a:solidFill>
                  <a:schemeClr val="accent6">
                    <a:lumMod val="75000"/>
                  </a:schemeClr>
                </a:solidFill>
                <a:latin typeface="Arial"/>
                <a:cs typeface="Arial"/>
              </a:rPr>
              <a:t>coloured</a:t>
            </a:r>
            <a:r>
              <a:rPr lang="en-US" sz="1200" spc="-5" dirty="0">
                <a:solidFill>
                  <a:schemeClr val="accent6">
                    <a:lumMod val="75000"/>
                  </a:schemeClr>
                </a:solidFill>
                <a:latin typeface="Arial"/>
                <a:cs typeface="Arial"/>
              </a:rPr>
              <a:t> clearly in an understandable way)</a:t>
            </a:r>
            <a:endParaRPr sz="1200" dirty="0">
              <a:solidFill>
                <a:schemeClr val="accent6">
                  <a:lumMod val="75000"/>
                </a:schemeClr>
              </a:solidFill>
              <a:latin typeface="Arial"/>
              <a:cs typeface="Arial"/>
            </a:endParaRPr>
          </a:p>
        </p:txBody>
      </p:sp>
      <p:sp>
        <p:nvSpPr>
          <p:cNvPr id="6" name="Triangle 5">
            <a:extLst>
              <a:ext uri="{FF2B5EF4-FFF2-40B4-BE49-F238E27FC236}">
                <a16:creationId xmlns:a16="http://schemas.microsoft.com/office/drawing/2014/main" id="{03AA23C1-8582-9F45-89E1-4AF4F52318DE}"/>
              </a:ext>
            </a:extLst>
          </p:cNvPr>
          <p:cNvSpPr/>
          <p:nvPr/>
        </p:nvSpPr>
        <p:spPr>
          <a:xfrm rot="5400000">
            <a:off x="4766397" y="1462954"/>
            <a:ext cx="508242" cy="287437"/>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3927869-C805-2644-89AF-2402807C890A}"/>
              </a:ext>
            </a:extLst>
          </p:cNvPr>
          <p:cNvPicPr>
            <a:picLocks noChangeAspect="1"/>
          </p:cNvPicPr>
          <p:nvPr/>
        </p:nvPicPr>
        <p:blipFill>
          <a:blip r:embed="rId2"/>
          <a:stretch>
            <a:fillRect/>
          </a:stretch>
        </p:blipFill>
        <p:spPr>
          <a:xfrm>
            <a:off x="0" y="2114550"/>
            <a:ext cx="4775495" cy="1066800"/>
          </a:xfrm>
          <a:prstGeom prst="rect">
            <a:avLst/>
          </a:prstGeom>
        </p:spPr>
      </p:pic>
      <p:sp>
        <p:nvSpPr>
          <p:cNvPr id="10" name="Rectangle 9">
            <a:extLst>
              <a:ext uri="{FF2B5EF4-FFF2-40B4-BE49-F238E27FC236}">
                <a16:creationId xmlns:a16="http://schemas.microsoft.com/office/drawing/2014/main" id="{564B61A9-EC19-2F4F-AFEE-97468554754F}"/>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
        <p:nvSpPr>
          <p:cNvPr id="12" name="Rectangle 11">
            <a:extLst>
              <a:ext uri="{FF2B5EF4-FFF2-40B4-BE49-F238E27FC236}">
                <a16:creationId xmlns:a16="http://schemas.microsoft.com/office/drawing/2014/main" id="{4976EBC0-126B-C04E-9727-C0A1BC480F8C}"/>
              </a:ext>
            </a:extLst>
          </p:cNvPr>
          <p:cNvSpPr/>
          <p:nvPr/>
        </p:nvSpPr>
        <p:spPr>
          <a:xfrm>
            <a:off x="5105400" y="4663042"/>
            <a:ext cx="3470740" cy="480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Picture 12">
            <a:extLst>
              <a:ext uri="{FF2B5EF4-FFF2-40B4-BE49-F238E27FC236}">
                <a16:creationId xmlns:a16="http://schemas.microsoft.com/office/drawing/2014/main" id="{AB84D9B8-0780-D84F-934B-73BFB7EA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845" y="-247650"/>
            <a:ext cx="3151240" cy="5143500"/>
          </a:xfrm>
          <a:prstGeom prst="rect">
            <a:avLst/>
          </a:prstGeom>
        </p:spPr>
      </p:pic>
    </p:spTree>
    <p:extLst>
      <p:ext uri="{BB962C8B-B14F-4D97-AF65-F5344CB8AC3E}">
        <p14:creationId xmlns:p14="http://schemas.microsoft.com/office/powerpoint/2010/main" val="113827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0200" y="514350"/>
            <a:ext cx="2743200" cy="1643399"/>
          </a:xfrm>
          <a:prstGeom prst="rect">
            <a:avLst/>
          </a:prstGeom>
        </p:spPr>
        <p:txBody>
          <a:bodyPr vert="horz" wrap="square" lIns="0" tIns="146685" rIns="0" bIns="0" rtlCol="0">
            <a:spAutoFit/>
          </a:bodyPr>
          <a:lstStyle/>
          <a:p>
            <a:pPr marL="12700" marR="5080">
              <a:spcBef>
                <a:spcPts val="1090"/>
              </a:spcBef>
            </a:pPr>
            <a:r>
              <a:rPr lang="en-US" sz="1100" spc="-5" dirty="0">
                <a:solidFill>
                  <a:srgbClr val="444444"/>
                </a:solidFill>
                <a:latin typeface="Arial"/>
                <a:cs typeface="Arial"/>
              </a:rPr>
              <a:t>Optional: The </a:t>
            </a:r>
            <a:r>
              <a:rPr lang="en-US" sz="1100" spc="-5" dirty="0" err="1">
                <a:solidFill>
                  <a:srgbClr val="444444"/>
                </a:solidFill>
                <a:latin typeface="Arial"/>
                <a:cs typeface="Arial"/>
              </a:rPr>
              <a:t>VsCode</a:t>
            </a:r>
            <a:r>
              <a:rPr lang="en-US" sz="1100" spc="-5" dirty="0">
                <a:solidFill>
                  <a:srgbClr val="444444"/>
                </a:solidFill>
                <a:latin typeface="Arial"/>
                <a:cs typeface="Arial"/>
              </a:rPr>
              <a:t> </a:t>
            </a:r>
            <a:r>
              <a:rPr lang="en-US" sz="1100" b="1" spc="-5" dirty="0">
                <a:solidFill>
                  <a:srgbClr val="444444"/>
                </a:solidFill>
                <a:latin typeface="Arial"/>
                <a:cs typeface="Arial"/>
              </a:rPr>
              <a:t>Live Share extension </a:t>
            </a:r>
            <a:r>
              <a:rPr lang="en-US" sz="1100" spc="-5" dirty="0">
                <a:solidFill>
                  <a:srgbClr val="444444"/>
                </a:solidFill>
                <a:latin typeface="Arial"/>
                <a:cs typeface="Arial"/>
              </a:rPr>
              <a:t>enables you to collaboratively edit code with others </a:t>
            </a:r>
            <a:r>
              <a:rPr lang="en-US" sz="1100" b="1" spc="-5" dirty="0">
                <a:solidFill>
                  <a:schemeClr val="accent6">
                    <a:lumMod val="75000"/>
                  </a:schemeClr>
                </a:solidFill>
                <a:latin typeface="Arial"/>
                <a:cs typeface="Arial"/>
              </a:rPr>
              <a:t>live</a:t>
            </a:r>
            <a:r>
              <a:rPr lang="en-US" sz="1100" spc="-5" dirty="0">
                <a:solidFill>
                  <a:srgbClr val="444444"/>
                </a:solidFill>
                <a:latin typeface="Arial"/>
                <a:cs typeface="Arial"/>
              </a:rPr>
              <a:t> in </a:t>
            </a:r>
            <a:r>
              <a:rPr lang="en-US" sz="1100" b="1" spc="-5" dirty="0">
                <a:solidFill>
                  <a:srgbClr val="444444"/>
                </a:solidFill>
                <a:latin typeface="Arial"/>
                <a:cs typeface="Arial"/>
              </a:rPr>
              <a:t>real time</a:t>
            </a:r>
            <a:r>
              <a:rPr lang="en-US" sz="1100" spc="-5" dirty="0">
                <a:solidFill>
                  <a:srgbClr val="444444"/>
                </a:solidFill>
                <a:latin typeface="Arial"/>
                <a:cs typeface="Arial"/>
              </a:rPr>
              <a:t>!</a:t>
            </a:r>
          </a:p>
          <a:p>
            <a:pPr marL="12700" marR="5080">
              <a:spcBef>
                <a:spcPts val="1090"/>
              </a:spcBef>
            </a:pPr>
            <a:r>
              <a:rPr lang="en-US" sz="1100" spc="-5" dirty="0">
                <a:solidFill>
                  <a:schemeClr val="accent6">
                    <a:lumMod val="75000"/>
                  </a:schemeClr>
                </a:solidFill>
                <a:latin typeface="Arial"/>
                <a:cs typeface="Arial"/>
              </a:rPr>
              <a:t>Ps: But Microsoft </a:t>
            </a:r>
            <a:r>
              <a:rPr lang="en-US" sz="1100" b="1" spc="-5" dirty="0">
                <a:solidFill>
                  <a:schemeClr val="accent6">
                    <a:lumMod val="75000"/>
                  </a:schemeClr>
                </a:solidFill>
                <a:latin typeface="Arial"/>
                <a:cs typeface="Arial"/>
              </a:rPr>
              <a:t>Teams also </a:t>
            </a:r>
            <a:r>
              <a:rPr lang="en-US" sz="1100" spc="-5" dirty="0">
                <a:solidFill>
                  <a:schemeClr val="accent6">
                    <a:lumMod val="75000"/>
                  </a:schemeClr>
                </a:solidFill>
                <a:latin typeface="Arial"/>
                <a:cs typeface="Arial"/>
              </a:rPr>
              <a:t>has similar functionality: when screen sharing is enabled, you can grant a </a:t>
            </a:r>
            <a:r>
              <a:rPr lang="en-US" sz="1100" b="1" spc="-5" dirty="0">
                <a:solidFill>
                  <a:schemeClr val="accent6">
                    <a:lumMod val="75000"/>
                  </a:schemeClr>
                </a:solidFill>
                <a:latin typeface="Arial"/>
                <a:cs typeface="Arial"/>
              </a:rPr>
              <a:t>guest</a:t>
            </a:r>
            <a:r>
              <a:rPr lang="en-US" sz="1100" spc="-5" dirty="0">
                <a:solidFill>
                  <a:schemeClr val="accent6">
                    <a:lumMod val="75000"/>
                  </a:schemeClr>
                </a:solidFill>
                <a:latin typeface="Arial"/>
                <a:cs typeface="Arial"/>
              </a:rPr>
              <a:t> </a:t>
            </a:r>
            <a:r>
              <a:rPr lang="en-US" sz="1100" spc="-5" dirty="0" err="1">
                <a:solidFill>
                  <a:schemeClr val="accent6">
                    <a:lumMod val="75000"/>
                  </a:schemeClr>
                </a:solidFill>
                <a:latin typeface="Arial"/>
                <a:cs typeface="Arial"/>
              </a:rPr>
              <a:t>acces</a:t>
            </a:r>
            <a:r>
              <a:rPr lang="en-US" sz="1100" spc="-5" dirty="0">
                <a:solidFill>
                  <a:schemeClr val="accent6">
                    <a:lumMod val="75000"/>
                  </a:schemeClr>
                </a:solidFill>
                <a:latin typeface="Arial"/>
                <a:cs typeface="Arial"/>
              </a:rPr>
              <a:t> so they can collaborate with you (using their mouse and keyboard)</a:t>
            </a:r>
            <a:endParaRPr sz="1100" dirty="0">
              <a:solidFill>
                <a:schemeClr val="accent6">
                  <a:lumMod val="75000"/>
                </a:schemeClr>
              </a:solidFill>
              <a:latin typeface="Arial"/>
              <a:cs typeface="Arial"/>
            </a:endParaRPr>
          </a:p>
        </p:txBody>
      </p:sp>
      <p:pic>
        <p:nvPicPr>
          <p:cNvPr id="4" name="Picture 3">
            <a:extLst>
              <a:ext uri="{FF2B5EF4-FFF2-40B4-BE49-F238E27FC236}">
                <a16:creationId xmlns:a16="http://schemas.microsoft.com/office/drawing/2014/main" id="{786A7BBA-EF35-A949-B63F-A12085CDD385}"/>
              </a:ext>
            </a:extLst>
          </p:cNvPr>
          <p:cNvPicPr>
            <a:picLocks noChangeAspect="1"/>
          </p:cNvPicPr>
          <p:nvPr/>
        </p:nvPicPr>
        <p:blipFill>
          <a:blip r:embed="rId2"/>
          <a:stretch>
            <a:fillRect/>
          </a:stretch>
        </p:blipFill>
        <p:spPr>
          <a:xfrm>
            <a:off x="2489200" y="2662647"/>
            <a:ext cx="6654800" cy="2539062"/>
          </a:xfrm>
          <a:prstGeom prst="rect">
            <a:avLst/>
          </a:prstGeom>
        </p:spPr>
      </p:pic>
      <p:sp>
        <p:nvSpPr>
          <p:cNvPr id="7" name="Rectangle 6">
            <a:extLst>
              <a:ext uri="{FF2B5EF4-FFF2-40B4-BE49-F238E27FC236}">
                <a16:creationId xmlns:a16="http://schemas.microsoft.com/office/drawing/2014/main" id="{5DD25DBE-9CC0-DA4D-B549-200FC250668F}"/>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
        <p:nvSpPr>
          <p:cNvPr id="9" name="object 2">
            <a:extLst>
              <a:ext uri="{FF2B5EF4-FFF2-40B4-BE49-F238E27FC236}">
                <a16:creationId xmlns:a16="http://schemas.microsoft.com/office/drawing/2014/main" id="{39F4355A-7127-A94C-B415-70D8A5DBF8AF}"/>
              </a:ext>
            </a:extLst>
          </p:cNvPr>
          <p:cNvSpPr txBox="1">
            <a:spLocks/>
          </p:cNvSpPr>
          <p:nvPr/>
        </p:nvSpPr>
        <p:spPr>
          <a:xfrm>
            <a:off x="5105400" y="1044377"/>
            <a:ext cx="4432704" cy="577081"/>
          </a:xfrm>
          <a:prstGeom prst="rect">
            <a:avLst/>
          </a:prstGeom>
        </p:spPr>
        <p:txBody>
          <a:bodyPr vert="horz" wrap="square" lIns="0" tIns="12700" rIns="0" bIns="0" rtlCol="0">
            <a:spAutoFit/>
          </a:bodyPr>
          <a:lstStyle>
            <a:lvl1pPr>
              <a:defRPr sz="3000" b="1" i="0">
                <a:solidFill>
                  <a:srgbClr val="EE7F00"/>
                </a:solidFill>
                <a:latin typeface="Arial"/>
                <a:ea typeface="+mj-ea"/>
                <a:cs typeface="Arial"/>
              </a:defRPr>
            </a:lvl1pPr>
          </a:lstStyle>
          <a:p>
            <a:pPr marL="12700">
              <a:lnSpc>
                <a:spcPts val="2200"/>
              </a:lnSpc>
              <a:spcBef>
                <a:spcPts val="100"/>
              </a:spcBef>
            </a:pPr>
            <a:r>
              <a:rPr lang="en-US" sz="2000" kern="0" spc="-5" dirty="0">
                <a:solidFill>
                  <a:schemeClr val="accent6">
                    <a:lumMod val="75000"/>
                  </a:schemeClr>
                </a:solidFill>
              </a:rPr>
              <a:t>Code </a:t>
            </a:r>
            <a:r>
              <a:rPr lang="en-US" sz="2000" kern="0" spc="-5" dirty="0">
                <a:solidFill>
                  <a:schemeClr val="tx1"/>
                </a:solidFill>
              </a:rPr>
              <a:t>together remotely</a:t>
            </a:r>
            <a:r>
              <a:rPr lang="en-US" sz="2000" kern="0" spc="-5" dirty="0">
                <a:solidFill>
                  <a:schemeClr val="accent6">
                    <a:lumMod val="75000"/>
                  </a:schemeClr>
                </a:solidFill>
              </a:rPr>
              <a:t> online </a:t>
            </a:r>
            <a:br>
              <a:rPr lang="en-US" sz="2000" kern="0" spc="-5" dirty="0">
                <a:solidFill>
                  <a:schemeClr val="accent6">
                    <a:lumMod val="75000"/>
                  </a:schemeClr>
                </a:solidFill>
              </a:rPr>
            </a:br>
            <a:r>
              <a:rPr lang="en-US" sz="2000" kern="0" spc="-5" dirty="0">
                <a:solidFill>
                  <a:schemeClr val="accent6">
                    <a:lumMod val="75000"/>
                  </a:schemeClr>
                </a:solidFill>
              </a:rPr>
              <a:t>with </a:t>
            </a:r>
            <a:r>
              <a:rPr lang="en-US" sz="2000" kern="0" spc="-5" dirty="0">
                <a:solidFill>
                  <a:schemeClr val="tx1"/>
                </a:solidFill>
              </a:rPr>
              <a:t>others live</a:t>
            </a:r>
            <a:r>
              <a:rPr lang="en-US" sz="2000" kern="0" spc="-5" dirty="0">
                <a:solidFill>
                  <a:schemeClr val="accent6">
                    <a:lumMod val="75000"/>
                  </a:schemeClr>
                </a:solidFill>
              </a:rPr>
              <a:t> in </a:t>
            </a:r>
            <a:r>
              <a:rPr lang="en-US" sz="2000" kern="0" spc="-5" dirty="0">
                <a:solidFill>
                  <a:schemeClr val="tx1"/>
                </a:solidFill>
              </a:rPr>
              <a:t>real time</a:t>
            </a:r>
            <a:r>
              <a:rPr lang="en-US" sz="2000" kern="0" spc="-5" dirty="0">
                <a:solidFill>
                  <a:schemeClr val="accent6">
                    <a:lumMod val="75000"/>
                  </a:schemeClr>
                </a:solidFill>
              </a:rPr>
              <a:t>?</a:t>
            </a:r>
          </a:p>
        </p:txBody>
      </p:sp>
      <p:pic>
        <p:nvPicPr>
          <p:cNvPr id="10" name="Picture 9">
            <a:extLst>
              <a:ext uri="{FF2B5EF4-FFF2-40B4-BE49-F238E27FC236}">
                <a16:creationId xmlns:a16="http://schemas.microsoft.com/office/drawing/2014/main" id="{046CF216-BCCD-A34F-8F2E-85D155C8C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4038600" cy="828020"/>
          </a:xfrm>
          <a:prstGeom prst="rect">
            <a:avLst/>
          </a:prstGeom>
        </p:spPr>
      </p:pic>
    </p:spTree>
    <p:extLst>
      <p:ext uri="{BB962C8B-B14F-4D97-AF65-F5344CB8AC3E}">
        <p14:creationId xmlns:p14="http://schemas.microsoft.com/office/powerpoint/2010/main" val="404078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548728C-471C-6A46-BED4-BB9973F1CB98}"/>
              </a:ext>
            </a:extLst>
          </p:cNvPr>
          <p:cNvPicPr>
            <a:picLocks noChangeAspect="1"/>
          </p:cNvPicPr>
          <p:nvPr/>
        </p:nvPicPr>
        <p:blipFill>
          <a:blip r:embed="rId2"/>
          <a:stretch>
            <a:fillRect/>
          </a:stretch>
        </p:blipFill>
        <p:spPr>
          <a:xfrm>
            <a:off x="3924590" y="1276350"/>
            <a:ext cx="5209983" cy="3105150"/>
          </a:xfrm>
          <a:prstGeom prst="rect">
            <a:avLst/>
          </a:prstGeom>
        </p:spPr>
      </p:pic>
      <p:sp>
        <p:nvSpPr>
          <p:cNvPr id="13" name="object 13"/>
          <p:cNvSpPr txBox="1"/>
          <p:nvPr/>
        </p:nvSpPr>
        <p:spPr>
          <a:xfrm>
            <a:off x="378860" y="666750"/>
            <a:ext cx="3583539" cy="907299"/>
          </a:xfrm>
          <a:prstGeom prst="rect">
            <a:avLst/>
          </a:prstGeom>
        </p:spPr>
        <p:txBody>
          <a:bodyPr vert="horz" wrap="square" lIns="0" tIns="55244" rIns="0" bIns="0" rtlCol="0">
            <a:spAutoFit/>
          </a:bodyPr>
          <a:lstStyle/>
          <a:p>
            <a:pPr marL="12700">
              <a:lnSpc>
                <a:spcPct val="100000"/>
              </a:lnSpc>
              <a:spcBef>
                <a:spcPts val="434"/>
              </a:spcBef>
            </a:pPr>
            <a:r>
              <a:rPr lang="en-US" sz="2800" b="1" spc="-5" dirty="0">
                <a:solidFill>
                  <a:schemeClr val="accent6">
                    <a:lumMod val="75000"/>
                  </a:schemeClr>
                </a:solidFill>
                <a:latin typeface="Arial"/>
                <a:cs typeface="Arial"/>
              </a:rPr>
              <a:t>Visual Studio Code</a:t>
            </a:r>
            <a:endParaRPr sz="2800" dirty="0">
              <a:solidFill>
                <a:schemeClr val="accent6">
                  <a:lumMod val="75000"/>
                </a:schemeClr>
              </a:solidFill>
              <a:latin typeface="Arial"/>
              <a:cs typeface="Arial"/>
            </a:endParaRPr>
          </a:p>
          <a:p>
            <a:pPr marL="12700">
              <a:lnSpc>
                <a:spcPct val="100000"/>
              </a:lnSpc>
              <a:spcBef>
                <a:spcPts val="225"/>
              </a:spcBef>
            </a:pPr>
            <a:r>
              <a:rPr lang="en-US" sz="1200" spc="-5" dirty="0">
                <a:latin typeface="Arial"/>
                <a:cs typeface="Arial"/>
              </a:rPr>
              <a:t>You can download and install VS Code by visiting</a:t>
            </a:r>
          </a:p>
          <a:p>
            <a:pPr marL="12700">
              <a:lnSpc>
                <a:spcPct val="100000"/>
              </a:lnSpc>
              <a:spcBef>
                <a:spcPts val="225"/>
              </a:spcBef>
            </a:pPr>
            <a:r>
              <a:rPr lang="en-US" sz="1200" dirty="0">
                <a:solidFill>
                  <a:schemeClr val="accent6">
                    <a:lumMod val="75000"/>
                  </a:schemeClr>
                </a:solidFill>
                <a:latin typeface="Arial"/>
                <a:cs typeface="Arial"/>
              </a:rPr>
              <a:t>https://</a:t>
            </a:r>
            <a:r>
              <a:rPr lang="en-US" sz="1200" dirty="0" err="1">
                <a:solidFill>
                  <a:schemeClr val="accent6">
                    <a:lumMod val="75000"/>
                  </a:schemeClr>
                </a:solidFill>
                <a:latin typeface="Arial"/>
                <a:cs typeface="Arial"/>
              </a:rPr>
              <a:t>code.visualstudio.com</a:t>
            </a:r>
            <a:endParaRPr sz="1200" dirty="0">
              <a:solidFill>
                <a:schemeClr val="accent6">
                  <a:lumMod val="75000"/>
                </a:schemeClr>
              </a:solidFill>
              <a:latin typeface="Arial"/>
              <a:cs typeface="Arial"/>
            </a:endParaRPr>
          </a:p>
        </p:txBody>
      </p:sp>
      <p:sp>
        <p:nvSpPr>
          <p:cNvPr id="9" name="object 3">
            <a:extLst>
              <a:ext uri="{FF2B5EF4-FFF2-40B4-BE49-F238E27FC236}">
                <a16:creationId xmlns:a16="http://schemas.microsoft.com/office/drawing/2014/main" id="{85D1A44F-6736-1B42-88AC-4EBF634DD526}"/>
              </a:ext>
            </a:extLst>
          </p:cNvPr>
          <p:cNvSpPr txBox="1"/>
          <p:nvPr/>
        </p:nvSpPr>
        <p:spPr>
          <a:xfrm>
            <a:off x="366966" y="1657350"/>
            <a:ext cx="3138234" cy="1225335"/>
          </a:xfrm>
          <a:prstGeom prst="rect">
            <a:avLst/>
          </a:prstGeom>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VS Code is a state of the Art Code editor, modeled after another famous code editor called </a:t>
            </a:r>
            <a:r>
              <a:rPr lang="en-US" sz="1400" b="1" spc="-5" dirty="0">
                <a:solidFill>
                  <a:srgbClr val="444444"/>
                </a:solidFill>
                <a:latin typeface="Arial"/>
                <a:cs typeface="Arial"/>
              </a:rPr>
              <a:t>Sublime Text</a:t>
            </a:r>
            <a:r>
              <a:rPr lang="en-US" sz="1400" spc="-5" dirty="0">
                <a:solidFill>
                  <a:srgbClr val="444444"/>
                </a:solidFill>
                <a:latin typeface="Arial"/>
                <a:cs typeface="Arial"/>
              </a:rPr>
              <a:t>.</a:t>
            </a:r>
            <a:r>
              <a:rPr lang="en-US" sz="1400" b="1" spc="-5" dirty="0">
                <a:solidFill>
                  <a:srgbClr val="444444"/>
                </a:solidFill>
                <a:latin typeface="Arial"/>
                <a:cs typeface="Arial"/>
              </a:rPr>
              <a:t> </a:t>
            </a:r>
            <a:br>
              <a:rPr lang="en-US" sz="1400" b="1" spc="-5" dirty="0">
                <a:solidFill>
                  <a:srgbClr val="444444"/>
                </a:solidFill>
                <a:latin typeface="Arial"/>
                <a:cs typeface="Arial"/>
              </a:rPr>
            </a:br>
            <a:r>
              <a:rPr lang="en-US" sz="1400" spc="-5" dirty="0">
                <a:solidFill>
                  <a:srgbClr val="444444"/>
                </a:solidFill>
                <a:latin typeface="Arial"/>
                <a:cs typeface="Arial"/>
              </a:rPr>
              <a:t>It’s free, open source, and available for Mac and Windows.</a:t>
            </a:r>
            <a:endParaRPr sz="1400" dirty="0">
              <a:latin typeface="Arial"/>
              <a:cs typeface="Arial"/>
            </a:endParaRPr>
          </a:p>
        </p:txBody>
      </p:sp>
    </p:spTree>
    <p:extLst>
      <p:ext uri="{BB962C8B-B14F-4D97-AF65-F5344CB8AC3E}">
        <p14:creationId xmlns:p14="http://schemas.microsoft.com/office/powerpoint/2010/main" val="335404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1DA0C2-59AB-424E-BB24-25D7B8717C94}"/>
              </a:ext>
            </a:extLst>
          </p:cNvPr>
          <p:cNvPicPr>
            <a:picLocks noChangeAspect="1"/>
          </p:cNvPicPr>
          <p:nvPr/>
        </p:nvPicPr>
        <p:blipFill>
          <a:blip r:embed="rId2"/>
          <a:stretch>
            <a:fillRect/>
          </a:stretch>
        </p:blipFill>
        <p:spPr>
          <a:xfrm>
            <a:off x="3276600" y="361950"/>
            <a:ext cx="6079062" cy="4040519"/>
          </a:xfrm>
          <a:prstGeom prst="rect">
            <a:avLst/>
          </a:prstGeom>
        </p:spPr>
      </p:pic>
      <p:sp>
        <p:nvSpPr>
          <p:cNvPr id="7" name="object 3">
            <a:extLst>
              <a:ext uri="{FF2B5EF4-FFF2-40B4-BE49-F238E27FC236}">
                <a16:creationId xmlns:a16="http://schemas.microsoft.com/office/drawing/2014/main" id="{BAC6F8AF-438D-084D-9451-BB61ECFDBC98}"/>
              </a:ext>
            </a:extLst>
          </p:cNvPr>
          <p:cNvSpPr txBox="1"/>
          <p:nvPr/>
        </p:nvSpPr>
        <p:spPr>
          <a:xfrm>
            <a:off x="358142" y="328870"/>
            <a:ext cx="2895600" cy="517449"/>
          </a:xfrm>
          <a:prstGeom prst="rect">
            <a:avLst/>
          </a:prstGeom>
        </p:spPr>
        <p:txBody>
          <a:bodyPr vert="horz" wrap="square" lIns="0" tIns="146685" rIns="0" bIns="0" rtlCol="0">
            <a:spAutoFit/>
          </a:bodyPr>
          <a:lstStyle/>
          <a:p>
            <a:pPr marL="12700" marR="5080">
              <a:spcBef>
                <a:spcPts val="1090"/>
              </a:spcBef>
            </a:pPr>
            <a:r>
              <a:rPr lang="en-US" sz="1200" spc="-5" dirty="0">
                <a:solidFill>
                  <a:srgbClr val="444444"/>
                </a:solidFill>
                <a:latin typeface="Arial"/>
                <a:cs typeface="Arial"/>
              </a:rPr>
              <a:t>If there’s </a:t>
            </a:r>
            <a:r>
              <a:rPr lang="en-US" sz="1200" b="1" spc="-5" dirty="0">
                <a:solidFill>
                  <a:srgbClr val="444444"/>
                </a:solidFill>
                <a:latin typeface="Arial"/>
                <a:cs typeface="Arial"/>
              </a:rPr>
              <a:t>ONLY ONE </a:t>
            </a:r>
            <a:r>
              <a:rPr lang="en-US" sz="1200" spc="-5" dirty="0">
                <a:solidFill>
                  <a:srgbClr val="444444"/>
                </a:solidFill>
                <a:latin typeface="Arial"/>
                <a:cs typeface="Arial"/>
              </a:rPr>
              <a:t>keyboard shortcut you would want to remember it’s </a:t>
            </a:r>
            <a:r>
              <a:rPr lang="en-US" sz="1200" b="1" spc="-5" dirty="0">
                <a:solidFill>
                  <a:srgbClr val="444444"/>
                </a:solidFill>
                <a:latin typeface="Arial"/>
                <a:cs typeface="Arial"/>
              </a:rPr>
              <a:t>this one:</a:t>
            </a:r>
            <a:endParaRPr sz="1200" b="1" dirty="0">
              <a:latin typeface="Arial"/>
              <a:cs typeface="Arial"/>
            </a:endParaRPr>
          </a:p>
        </p:txBody>
      </p:sp>
      <p:sp>
        <p:nvSpPr>
          <p:cNvPr id="9" name="Rectangle 8">
            <a:extLst>
              <a:ext uri="{FF2B5EF4-FFF2-40B4-BE49-F238E27FC236}">
                <a16:creationId xmlns:a16="http://schemas.microsoft.com/office/drawing/2014/main" id="{AD1C2B98-7925-CC45-9852-64D62AF8DD40}"/>
              </a:ext>
            </a:extLst>
          </p:cNvPr>
          <p:cNvSpPr/>
          <p:nvPr/>
        </p:nvSpPr>
        <p:spPr>
          <a:xfrm>
            <a:off x="0" y="989712"/>
            <a:ext cx="3124200" cy="896238"/>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8" name="object 3">
            <a:extLst>
              <a:ext uri="{FF2B5EF4-FFF2-40B4-BE49-F238E27FC236}">
                <a16:creationId xmlns:a16="http://schemas.microsoft.com/office/drawing/2014/main" id="{C520FE6F-9D41-854A-8A55-8C7D59953829}"/>
              </a:ext>
            </a:extLst>
          </p:cNvPr>
          <p:cNvSpPr txBox="1"/>
          <p:nvPr/>
        </p:nvSpPr>
        <p:spPr>
          <a:xfrm>
            <a:off x="228600" y="972856"/>
            <a:ext cx="2819400" cy="720069"/>
          </a:xfrm>
          <a:prstGeom prst="rect">
            <a:avLst/>
          </a:prstGeom>
        </p:spPr>
        <p:txBody>
          <a:bodyPr vert="horz" wrap="square" lIns="0" tIns="146685" rIns="0" bIns="0" rtlCol="0">
            <a:spAutoFit/>
          </a:bodyPr>
          <a:lstStyle/>
          <a:p>
            <a:pPr marL="12700" marR="5080">
              <a:spcBef>
                <a:spcPts val="1090"/>
              </a:spcBef>
            </a:pPr>
            <a:r>
              <a:rPr lang="en-US" sz="1400" b="1" spc="-5" dirty="0">
                <a:solidFill>
                  <a:srgbClr val="444444"/>
                </a:solidFill>
                <a:latin typeface="Arial"/>
                <a:cs typeface="Arial"/>
              </a:rPr>
              <a:t>CTRL + SHIFT + P </a:t>
            </a:r>
            <a:r>
              <a:rPr lang="en-US" sz="1400" spc="-5" dirty="0">
                <a:solidFill>
                  <a:schemeClr val="accent6">
                    <a:lumMod val="75000"/>
                  </a:schemeClr>
                </a:solidFill>
                <a:latin typeface="Arial"/>
                <a:cs typeface="Arial"/>
              </a:rPr>
              <a:t>(Windows)</a:t>
            </a:r>
          </a:p>
          <a:p>
            <a:pPr marL="12700" marR="5080">
              <a:spcBef>
                <a:spcPts val="1090"/>
              </a:spcBef>
            </a:pPr>
            <a:r>
              <a:rPr lang="en-US" sz="1400" b="1" spc="-5" dirty="0">
                <a:solidFill>
                  <a:srgbClr val="444444"/>
                </a:solidFill>
                <a:latin typeface="Arial"/>
                <a:cs typeface="Arial"/>
              </a:rPr>
              <a:t>COMMAND + Shift + P </a:t>
            </a:r>
            <a:r>
              <a:rPr lang="en-US" sz="1400" spc="-5" dirty="0">
                <a:solidFill>
                  <a:schemeClr val="accent6">
                    <a:lumMod val="75000"/>
                  </a:schemeClr>
                </a:solidFill>
                <a:latin typeface="Arial"/>
                <a:cs typeface="Arial"/>
              </a:rPr>
              <a:t>(Mac)</a:t>
            </a:r>
            <a:endParaRPr sz="1400" dirty="0">
              <a:solidFill>
                <a:schemeClr val="accent6">
                  <a:lumMod val="75000"/>
                </a:schemeClr>
              </a:solidFill>
              <a:latin typeface="Arial"/>
              <a:cs typeface="Arial"/>
            </a:endParaRPr>
          </a:p>
        </p:txBody>
      </p:sp>
      <p:sp>
        <p:nvSpPr>
          <p:cNvPr id="10" name="object 3">
            <a:extLst>
              <a:ext uri="{FF2B5EF4-FFF2-40B4-BE49-F238E27FC236}">
                <a16:creationId xmlns:a16="http://schemas.microsoft.com/office/drawing/2014/main" id="{647F22B9-80E3-054D-8A45-93D8A4939E2A}"/>
              </a:ext>
            </a:extLst>
          </p:cNvPr>
          <p:cNvSpPr txBox="1"/>
          <p:nvPr/>
        </p:nvSpPr>
        <p:spPr>
          <a:xfrm>
            <a:off x="371732" y="2343150"/>
            <a:ext cx="2447668" cy="1581843"/>
          </a:xfrm>
          <a:prstGeom prst="rect">
            <a:avLst/>
          </a:prstGeom>
        </p:spPr>
        <p:txBody>
          <a:bodyPr vert="horz" wrap="square" lIns="0" tIns="146685" rIns="0" bIns="0" rtlCol="0">
            <a:spAutoFit/>
          </a:bodyPr>
          <a:lstStyle/>
          <a:p>
            <a:pPr marL="12700" marR="5080">
              <a:spcBef>
                <a:spcPts val="1090"/>
              </a:spcBef>
            </a:pPr>
            <a:r>
              <a:rPr lang="en-US" sz="1200" spc="-5" dirty="0">
                <a:solidFill>
                  <a:srgbClr val="444444"/>
                </a:solidFill>
                <a:latin typeface="Arial"/>
                <a:cs typeface="Arial"/>
              </a:rPr>
              <a:t>It opens the menu dropdown of VS Code, enabling you to type-search </a:t>
            </a:r>
            <a:r>
              <a:rPr lang="en-US" sz="1200" b="1" spc="-5" dirty="0">
                <a:solidFill>
                  <a:srgbClr val="444444"/>
                </a:solidFill>
                <a:latin typeface="Arial"/>
                <a:cs typeface="Arial"/>
              </a:rPr>
              <a:t>all dropdown menu items </a:t>
            </a:r>
            <a:r>
              <a:rPr lang="en-US" sz="1200" spc="-5" dirty="0">
                <a:solidFill>
                  <a:srgbClr val="444444"/>
                </a:solidFill>
                <a:latin typeface="Arial"/>
                <a:cs typeface="Arial"/>
              </a:rPr>
              <a:t>of the code editor</a:t>
            </a:r>
            <a:r>
              <a:rPr lang="en-US" sz="1200" b="1" spc="-5" dirty="0">
                <a:solidFill>
                  <a:srgbClr val="444444"/>
                </a:solidFill>
                <a:latin typeface="Arial"/>
                <a:cs typeface="Arial"/>
              </a:rPr>
              <a:t>!! </a:t>
            </a:r>
          </a:p>
          <a:p>
            <a:pPr marL="12700" marR="5080">
              <a:spcBef>
                <a:spcPts val="1090"/>
              </a:spcBef>
            </a:pPr>
            <a:r>
              <a:rPr lang="en-US" sz="1200" b="1" spc="-5" dirty="0">
                <a:solidFill>
                  <a:srgbClr val="444444"/>
                </a:solidFill>
                <a:latin typeface="Arial"/>
                <a:cs typeface="Arial"/>
              </a:rPr>
              <a:t>That means </a:t>
            </a:r>
            <a:r>
              <a:rPr lang="en-US" sz="1200" b="1" spc="-5" dirty="0">
                <a:solidFill>
                  <a:schemeClr val="accent6">
                    <a:lumMod val="75000"/>
                  </a:schemeClr>
                </a:solidFill>
                <a:latin typeface="Arial"/>
                <a:cs typeface="Arial"/>
              </a:rPr>
              <a:t>every menu item </a:t>
            </a:r>
            <a:r>
              <a:rPr lang="en-US" sz="1200" b="1" spc="-5" dirty="0">
                <a:solidFill>
                  <a:srgbClr val="444444"/>
                </a:solidFill>
                <a:latin typeface="Arial"/>
                <a:cs typeface="Arial"/>
              </a:rPr>
              <a:t>of </a:t>
            </a:r>
            <a:br>
              <a:rPr lang="en-US" sz="1200" b="1" spc="-5" dirty="0">
                <a:solidFill>
                  <a:srgbClr val="444444"/>
                </a:solidFill>
                <a:latin typeface="Arial"/>
                <a:cs typeface="Arial"/>
              </a:rPr>
            </a:br>
            <a:r>
              <a:rPr lang="en-US" sz="1200" b="1" spc="-5" dirty="0">
                <a:solidFill>
                  <a:srgbClr val="444444"/>
                </a:solidFill>
                <a:latin typeface="Arial"/>
                <a:cs typeface="Arial"/>
              </a:rPr>
              <a:t>VS Code is accessible through this simple shortcut!</a:t>
            </a:r>
            <a:endParaRPr sz="1200" b="1" dirty="0">
              <a:latin typeface="Arial"/>
              <a:cs typeface="Arial"/>
            </a:endParaRPr>
          </a:p>
        </p:txBody>
      </p:sp>
      <p:sp>
        <p:nvSpPr>
          <p:cNvPr id="11" name="object 2">
            <a:extLst>
              <a:ext uri="{FF2B5EF4-FFF2-40B4-BE49-F238E27FC236}">
                <a16:creationId xmlns:a16="http://schemas.microsoft.com/office/drawing/2014/main" id="{FD5AAC6C-D073-5C46-A890-6CBA0CB0CD90}"/>
              </a:ext>
            </a:extLst>
          </p:cNvPr>
          <p:cNvSpPr txBox="1">
            <a:spLocks noGrp="1"/>
          </p:cNvSpPr>
          <p:nvPr>
            <p:ph type="title"/>
          </p:nvPr>
        </p:nvSpPr>
        <p:spPr>
          <a:xfrm>
            <a:off x="371732" y="2056365"/>
            <a:ext cx="2853906"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Memorize it!</a:t>
            </a:r>
            <a:endParaRPr sz="2400" spc="-5" dirty="0"/>
          </a:p>
        </p:txBody>
      </p:sp>
      <p:sp>
        <p:nvSpPr>
          <p:cNvPr id="12" name="Rectangle 11">
            <a:extLst>
              <a:ext uri="{FF2B5EF4-FFF2-40B4-BE49-F238E27FC236}">
                <a16:creationId xmlns:a16="http://schemas.microsoft.com/office/drawing/2014/main" id="{7F923770-64EF-C847-B237-8BDA2EBABCBA}"/>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941933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ular Callout 10">
            <a:extLst>
              <a:ext uri="{FF2B5EF4-FFF2-40B4-BE49-F238E27FC236}">
                <a16:creationId xmlns:a16="http://schemas.microsoft.com/office/drawing/2014/main" id="{C83C65D2-D385-B843-B294-EB9D32C735D3}"/>
              </a:ext>
            </a:extLst>
          </p:cNvPr>
          <p:cNvSpPr/>
          <p:nvPr/>
        </p:nvSpPr>
        <p:spPr>
          <a:xfrm>
            <a:off x="1676400" y="3943350"/>
            <a:ext cx="1371600" cy="666750"/>
          </a:xfrm>
          <a:prstGeom prst="wedgeRectCallout">
            <a:avLst>
              <a:gd name="adj1" fmla="val 61496"/>
              <a:gd name="adj2" fmla="val -204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Go to editor settings by clicking here</a:t>
            </a:r>
          </a:p>
        </p:txBody>
      </p:sp>
      <p:pic>
        <p:nvPicPr>
          <p:cNvPr id="2" name="Picture 1">
            <a:extLst>
              <a:ext uri="{FF2B5EF4-FFF2-40B4-BE49-F238E27FC236}">
                <a16:creationId xmlns:a16="http://schemas.microsoft.com/office/drawing/2014/main" id="{07830845-A77A-0449-9151-01679E0732F4}"/>
              </a:ext>
            </a:extLst>
          </p:cNvPr>
          <p:cNvPicPr>
            <a:picLocks noChangeAspect="1"/>
          </p:cNvPicPr>
          <p:nvPr/>
        </p:nvPicPr>
        <p:blipFill>
          <a:blip r:embed="rId2"/>
          <a:stretch>
            <a:fillRect/>
          </a:stretch>
        </p:blipFill>
        <p:spPr>
          <a:xfrm>
            <a:off x="3048000" y="416572"/>
            <a:ext cx="6400800" cy="4409440"/>
          </a:xfrm>
          <a:prstGeom prst="rect">
            <a:avLst/>
          </a:prstGeom>
        </p:spPr>
      </p:pic>
      <p:sp>
        <p:nvSpPr>
          <p:cNvPr id="5" name="Line Callout 2 (No Border) 4">
            <a:extLst>
              <a:ext uri="{FF2B5EF4-FFF2-40B4-BE49-F238E27FC236}">
                <a16:creationId xmlns:a16="http://schemas.microsoft.com/office/drawing/2014/main" id="{3FEB82C2-D0AB-C746-B668-C59F62A08F25}"/>
              </a:ext>
            </a:extLst>
          </p:cNvPr>
          <p:cNvSpPr/>
          <p:nvPr/>
        </p:nvSpPr>
        <p:spPr>
          <a:xfrm>
            <a:off x="1227826" y="2582963"/>
            <a:ext cx="1791419" cy="938318"/>
          </a:xfrm>
          <a:prstGeom prst="callout2">
            <a:avLst>
              <a:gd name="adj1" fmla="val 24925"/>
              <a:gd name="adj2" fmla="val 98837"/>
              <a:gd name="adj3" fmla="val 24925"/>
              <a:gd name="adj4" fmla="val 124465"/>
              <a:gd name="adj5" fmla="val -159435"/>
              <a:gd name="adj6" fmla="val 2644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 can fast-search through editor settings by just typing what you're looking for!</a:t>
            </a:r>
          </a:p>
        </p:txBody>
      </p:sp>
      <p:sp>
        <p:nvSpPr>
          <p:cNvPr id="12" name="object 3">
            <a:extLst>
              <a:ext uri="{FF2B5EF4-FFF2-40B4-BE49-F238E27FC236}">
                <a16:creationId xmlns:a16="http://schemas.microsoft.com/office/drawing/2014/main" id="{85BD3164-7E58-654A-9F08-DC68024356C3}"/>
              </a:ext>
            </a:extLst>
          </p:cNvPr>
          <p:cNvSpPr txBox="1"/>
          <p:nvPr/>
        </p:nvSpPr>
        <p:spPr>
          <a:xfrm>
            <a:off x="533400" y="1318079"/>
            <a:ext cx="4038600" cy="1027845"/>
          </a:xfrm>
          <a:prstGeom prst="rect">
            <a:avLst/>
          </a:prstGeom>
        </p:spPr>
        <p:txBody>
          <a:bodyPr vert="horz" wrap="square" lIns="0" tIns="146685" rIns="0" bIns="0" rtlCol="0">
            <a:spAutoFit/>
          </a:bodyPr>
          <a:lstStyle/>
          <a:p>
            <a:pPr marL="12700">
              <a:spcBef>
                <a:spcPts val="1155"/>
              </a:spcBef>
            </a:pPr>
            <a:r>
              <a:rPr lang="en-US" sz="1200" b="1" spc="-5" dirty="0">
                <a:latin typeface="Arial"/>
                <a:cs typeface="Arial"/>
              </a:rPr>
              <a:t>In the editor settings:</a:t>
            </a:r>
            <a:endParaRPr sz="1200" dirty="0">
              <a:latin typeface="Arial"/>
              <a:cs typeface="Arial"/>
            </a:endParaRPr>
          </a:p>
          <a:p>
            <a:pPr marL="12700" marR="5080">
              <a:spcBef>
                <a:spcPts val="1090"/>
              </a:spcBef>
            </a:pPr>
            <a:r>
              <a:rPr lang="en-US" sz="1200" spc="-5" dirty="0">
                <a:solidFill>
                  <a:srgbClr val="444444"/>
                </a:solidFill>
                <a:latin typeface="Arial"/>
                <a:cs typeface="Arial"/>
              </a:rPr>
              <a:t>Set </a:t>
            </a:r>
            <a:r>
              <a:rPr lang="en-US" sz="1200" b="1" spc="-5" dirty="0">
                <a:solidFill>
                  <a:srgbClr val="444444"/>
                </a:solidFill>
                <a:latin typeface="Arial"/>
                <a:cs typeface="Arial"/>
              </a:rPr>
              <a:t>Word wrap </a:t>
            </a:r>
            <a:r>
              <a:rPr lang="en-US" sz="1200" spc="-5" dirty="0">
                <a:solidFill>
                  <a:srgbClr val="444444"/>
                </a:solidFill>
                <a:latin typeface="Arial"/>
                <a:cs typeface="Arial"/>
              </a:rPr>
              <a:t>to </a:t>
            </a:r>
            <a:r>
              <a:rPr lang="en-US" sz="1200" spc="-5" dirty="0">
                <a:solidFill>
                  <a:schemeClr val="accent6">
                    <a:lumMod val="75000"/>
                  </a:schemeClr>
                </a:solidFill>
                <a:latin typeface="Arial"/>
                <a:cs typeface="Arial"/>
              </a:rPr>
              <a:t>on</a:t>
            </a:r>
            <a:br>
              <a:rPr lang="en-US" sz="1200" spc="-5" dirty="0">
                <a:solidFill>
                  <a:srgbClr val="444444"/>
                </a:solidFill>
                <a:latin typeface="Arial"/>
                <a:cs typeface="Arial"/>
              </a:rPr>
            </a:br>
            <a:r>
              <a:rPr lang="en-US" sz="1200" spc="-5" dirty="0">
                <a:solidFill>
                  <a:srgbClr val="444444"/>
                </a:solidFill>
                <a:latin typeface="Arial"/>
                <a:cs typeface="Arial"/>
              </a:rPr>
              <a:t>Set </a:t>
            </a:r>
            <a:r>
              <a:rPr lang="en-US" sz="1200" b="1" spc="-5" dirty="0">
                <a:solidFill>
                  <a:srgbClr val="444444"/>
                </a:solidFill>
                <a:latin typeface="Arial"/>
                <a:cs typeface="Arial"/>
              </a:rPr>
              <a:t>Auto Save </a:t>
            </a:r>
            <a:r>
              <a:rPr lang="en-US" sz="1200" spc="-5" dirty="0">
                <a:solidFill>
                  <a:srgbClr val="444444"/>
                </a:solidFill>
                <a:latin typeface="Arial"/>
                <a:cs typeface="Arial"/>
              </a:rPr>
              <a:t>to </a:t>
            </a:r>
            <a:r>
              <a:rPr lang="en-US" sz="1200" spc="-5" dirty="0" err="1">
                <a:solidFill>
                  <a:schemeClr val="accent6">
                    <a:lumMod val="75000"/>
                  </a:schemeClr>
                </a:solidFill>
                <a:latin typeface="Arial"/>
                <a:cs typeface="Arial"/>
              </a:rPr>
              <a:t>onFocusChange</a:t>
            </a:r>
            <a:br>
              <a:rPr lang="en-US" sz="1200" spc="-5" dirty="0">
                <a:solidFill>
                  <a:srgbClr val="444444"/>
                </a:solidFill>
                <a:latin typeface="Arial"/>
                <a:cs typeface="Arial"/>
              </a:rPr>
            </a:br>
            <a:r>
              <a:rPr lang="en-US" sz="1200" spc="-5" dirty="0">
                <a:solidFill>
                  <a:srgbClr val="444444"/>
                </a:solidFill>
                <a:latin typeface="Arial"/>
                <a:cs typeface="Arial"/>
              </a:rPr>
              <a:t>Set </a:t>
            </a:r>
            <a:r>
              <a:rPr lang="en-US" sz="1200" b="1" spc="-5" dirty="0">
                <a:solidFill>
                  <a:srgbClr val="444444"/>
                </a:solidFill>
                <a:latin typeface="Arial"/>
                <a:cs typeface="Arial"/>
              </a:rPr>
              <a:t>Format On Save </a:t>
            </a:r>
            <a:r>
              <a:rPr lang="en-US" sz="1200" spc="-5" dirty="0">
                <a:solidFill>
                  <a:srgbClr val="444444"/>
                </a:solidFill>
                <a:latin typeface="Arial"/>
                <a:cs typeface="Arial"/>
              </a:rPr>
              <a:t>to </a:t>
            </a:r>
            <a:r>
              <a:rPr lang="en-US" sz="1200" spc="-5" dirty="0">
                <a:solidFill>
                  <a:schemeClr val="accent6">
                    <a:lumMod val="75000"/>
                  </a:schemeClr>
                </a:solidFill>
                <a:latin typeface="Arial"/>
                <a:cs typeface="Arial"/>
              </a:rPr>
              <a:t>on</a:t>
            </a:r>
            <a:endParaRPr sz="1200" dirty="0">
              <a:latin typeface="Arial"/>
              <a:cs typeface="Arial"/>
            </a:endParaRPr>
          </a:p>
        </p:txBody>
      </p:sp>
      <p:sp>
        <p:nvSpPr>
          <p:cNvPr id="6" name="Rectangle 5">
            <a:extLst>
              <a:ext uri="{FF2B5EF4-FFF2-40B4-BE49-F238E27FC236}">
                <a16:creationId xmlns:a16="http://schemas.microsoft.com/office/drawing/2014/main" id="{858D5596-C47C-EA44-99B2-1886F65BD0CD}"/>
              </a:ext>
            </a:extLst>
          </p:cNvPr>
          <p:cNvSpPr/>
          <p:nvPr/>
        </p:nvSpPr>
        <p:spPr>
          <a:xfrm>
            <a:off x="990600" y="3593816"/>
            <a:ext cx="2249655" cy="276999"/>
          </a:xfrm>
          <a:prstGeom prst="rect">
            <a:avLst/>
          </a:prstGeom>
        </p:spPr>
        <p:txBody>
          <a:bodyPr wrap="none">
            <a:spAutoFit/>
          </a:bodyPr>
          <a:lstStyle/>
          <a:p>
            <a:pPr marL="12700">
              <a:spcBef>
                <a:spcPts val="1155"/>
              </a:spcBef>
            </a:pPr>
            <a:r>
              <a:rPr lang="en-US" sz="1200" b="1" spc="-5" dirty="0">
                <a:latin typeface="Arial"/>
                <a:cs typeface="Arial"/>
              </a:rPr>
              <a:t>How to access the settings?</a:t>
            </a:r>
            <a:endParaRPr lang="en-US" sz="1200" dirty="0">
              <a:latin typeface="Arial"/>
              <a:cs typeface="Arial"/>
            </a:endParaRPr>
          </a:p>
        </p:txBody>
      </p:sp>
      <p:sp>
        <p:nvSpPr>
          <p:cNvPr id="15" name="object 2">
            <a:extLst>
              <a:ext uri="{FF2B5EF4-FFF2-40B4-BE49-F238E27FC236}">
                <a16:creationId xmlns:a16="http://schemas.microsoft.com/office/drawing/2014/main" id="{A7EB3298-2256-8445-B29A-B6C7C0993F62}"/>
              </a:ext>
            </a:extLst>
          </p:cNvPr>
          <p:cNvSpPr txBox="1">
            <a:spLocks noGrp="1"/>
          </p:cNvSpPr>
          <p:nvPr>
            <p:ph type="title"/>
          </p:nvPr>
        </p:nvSpPr>
        <p:spPr>
          <a:xfrm>
            <a:off x="522514" y="473767"/>
            <a:ext cx="76200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Editor settings!</a:t>
            </a:r>
            <a:endParaRPr sz="2400" spc="-5" dirty="0"/>
          </a:p>
        </p:txBody>
      </p:sp>
      <p:sp>
        <p:nvSpPr>
          <p:cNvPr id="8" name="object 3">
            <a:extLst>
              <a:ext uri="{FF2B5EF4-FFF2-40B4-BE49-F238E27FC236}">
                <a16:creationId xmlns:a16="http://schemas.microsoft.com/office/drawing/2014/main" id="{8CD5C6AB-D943-0F41-AD62-52C7A19A5569}"/>
              </a:ext>
            </a:extLst>
          </p:cNvPr>
          <p:cNvSpPr txBox="1"/>
          <p:nvPr/>
        </p:nvSpPr>
        <p:spPr>
          <a:xfrm>
            <a:off x="522514" y="743889"/>
            <a:ext cx="2529115" cy="517449"/>
          </a:xfrm>
          <a:prstGeom prst="rect">
            <a:avLst/>
          </a:prstGeom>
        </p:spPr>
        <p:txBody>
          <a:bodyPr vert="horz" wrap="square" lIns="0" tIns="146685" rIns="0" bIns="0" rtlCol="0">
            <a:spAutoFit/>
          </a:bodyPr>
          <a:lstStyle/>
          <a:p>
            <a:pPr marL="12700">
              <a:spcBef>
                <a:spcPts val="1155"/>
              </a:spcBef>
            </a:pPr>
            <a:r>
              <a:rPr lang="en-US" sz="1200" spc="-5" dirty="0">
                <a:solidFill>
                  <a:schemeClr val="accent6">
                    <a:lumMod val="75000"/>
                  </a:schemeClr>
                </a:solidFill>
                <a:latin typeface="Arial"/>
                <a:cs typeface="Arial"/>
              </a:rPr>
              <a:t>These editor settings will make your coding life easier! Trust me!</a:t>
            </a:r>
            <a:endParaRPr sz="1200" dirty="0">
              <a:solidFill>
                <a:schemeClr val="accent6">
                  <a:lumMod val="75000"/>
                </a:schemeClr>
              </a:solidFill>
              <a:latin typeface="Arial"/>
              <a:cs typeface="Arial"/>
            </a:endParaRPr>
          </a:p>
        </p:txBody>
      </p:sp>
      <p:sp>
        <p:nvSpPr>
          <p:cNvPr id="9" name="Rectangle 8">
            <a:extLst>
              <a:ext uri="{FF2B5EF4-FFF2-40B4-BE49-F238E27FC236}">
                <a16:creationId xmlns:a16="http://schemas.microsoft.com/office/drawing/2014/main" id="{D14165FE-3CD7-0148-AA25-55943CE1E4D4}"/>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29678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26066-C4CA-B449-BA30-459C3B630D56}"/>
              </a:ext>
            </a:extLst>
          </p:cNvPr>
          <p:cNvPicPr>
            <a:picLocks noChangeAspect="1"/>
          </p:cNvPicPr>
          <p:nvPr/>
        </p:nvPicPr>
        <p:blipFill>
          <a:blip r:embed="rId2"/>
          <a:stretch>
            <a:fillRect/>
          </a:stretch>
        </p:blipFill>
        <p:spPr>
          <a:xfrm>
            <a:off x="1828801" y="667906"/>
            <a:ext cx="6976532" cy="4189844"/>
          </a:xfrm>
          <a:prstGeom prst="rect">
            <a:avLst/>
          </a:prstGeom>
        </p:spPr>
      </p:pic>
      <p:sp>
        <p:nvSpPr>
          <p:cNvPr id="5" name="Line Callout 2 (No Border) 4">
            <a:extLst>
              <a:ext uri="{FF2B5EF4-FFF2-40B4-BE49-F238E27FC236}">
                <a16:creationId xmlns:a16="http://schemas.microsoft.com/office/drawing/2014/main" id="{3FEB82C2-D0AB-C746-B668-C59F62A08F25}"/>
              </a:ext>
            </a:extLst>
          </p:cNvPr>
          <p:cNvSpPr/>
          <p:nvPr/>
        </p:nvSpPr>
        <p:spPr>
          <a:xfrm>
            <a:off x="990600" y="2703474"/>
            <a:ext cx="2971800" cy="1697075"/>
          </a:xfrm>
          <a:prstGeom prst="callout2">
            <a:avLst>
              <a:gd name="adj1" fmla="val 24925"/>
              <a:gd name="adj2" fmla="val 98837"/>
              <a:gd name="adj3" fmla="val 24925"/>
              <a:gd name="adj4" fmla="val 124465"/>
              <a:gd name="adj5" fmla="val -62585"/>
              <a:gd name="adj6" fmla="val 2289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You can also see the raw settings file in JSON text format by clicking here. By copying this file to another version of VS Code, you can copy settings across editors!</a:t>
            </a:r>
          </a:p>
          <a:p>
            <a:pPr algn="ctr"/>
            <a:r>
              <a:rPr lang="en-US" sz="1200" dirty="0"/>
              <a:t>(This even includes settings of extensions, if you also installed the “user-settings extension”)</a:t>
            </a:r>
          </a:p>
        </p:txBody>
      </p:sp>
      <p:sp>
        <p:nvSpPr>
          <p:cNvPr id="7" name="object 2">
            <a:extLst>
              <a:ext uri="{FF2B5EF4-FFF2-40B4-BE49-F238E27FC236}">
                <a16:creationId xmlns:a16="http://schemas.microsoft.com/office/drawing/2014/main" id="{F72CE232-7281-2044-B794-A09EA154FE2F}"/>
              </a:ext>
            </a:extLst>
          </p:cNvPr>
          <p:cNvSpPr txBox="1">
            <a:spLocks/>
          </p:cNvSpPr>
          <p:nvPr/>
        </p:nvSpPr>
        <p:spPr>
          <a:xfrm>
            <a:off x="725714" y="290535"/>
            <a:ext cx="7620000" cy="382156"/>
          </a:xfrm>
          <a:prstGeom prst="rect">
            <a:avLst/>
          </a:prstGeom>
        </p:spPr>
        <p:txBody>
          <a:bodyPr vert="horz" wrap="square" lIns="0" tIns="12700" rIns="0" bIns="0" rtlCol="0">
            <a:spAutoFit/>
          </a:bodyPr>
          <a:lstStyle>
            <a:lvl1pPr>
              <a:defRPr sz="3000" b="1" i="0">
                <a:solidFill>
                  <a:srgbClr val="EE7F00"/>
                </a:solidFill>
                <a:latin typeface="Arial"/>
                <a:ea typeface="+mj-ea"/>
                <a:cs typeface="Arial"/>
              </a:defRPr>
            </a:lvl1pPr>
          </a:lstStyle>
          <a:p>
            <a:pPr marL="12700">
              <a:spcBef>
                <a:spcPts val="100"/>
              </a:spcBef>
            </a:pPr>
            <a:r>
              <a:rPr lang="en-US" sz="2400" kern="0" spc="-5"/>
              <a:t>Editor settings</a:t>
            </a:r>
            <a:endParaRPr lang="en-US" sz="2400" kern="0" spc="-5" dirty="0"/>
          </a:p>
        </p:txBody>
      </p:sp>
      <p:sp>
        <p:nvSpPr>
          <p:cNvPr id="6" name="Rectangle 5">
            <a:extLst>
              <a:ext uri="{FF2B5EF4-FFF2-40B4-BE49-F238E27FC236}">
                <a16:creationId xmlns:a16="http://schemas.microsoft.com/office/drawing/2014/main" id="{8C5EA9A6-C04F-0D48-93F1-D013E273DB04}"/>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34795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B321F8-8D5D-994B-A8CF-556284CC17B6}"/>
              </a:ext>
            </a:extLst>
          </p:cNvPr>
          <p:cNvPicPr>
            <a:picLocks noChangeAspect="1"/>
          </p:cNvPicPr>
          <p:nvPr/>
        </p:nvPicPr>
        <p:blipFill>
          <a:blip r:embed="rId2"/>
          <a:stretch>
            <a:fillRect/>
          </a:stretch>
        </p:blipFill>
        <p:spPr>
          <a:xfrm>
            <a:off x="609600" y="590550"/>
            <a:ext cx="4495800" cy="2958712"/>
          </a:xfrm>
          <a:prstGeom prst="rect">
            <a:avLst/>
          </a:prstGeom>
        </p:spPr>
      </p:pic>
      <p:pic>
        <p:nvPicPr>
          <p:cNvPr id="10" name="Picture 9">
            <a:extLst>
              <a:ext uri="{FF2B5EF4-FFF2-40B4-BE49-F238E27FC236}">
                <a16:creationId xmlns:a16="http://schemas.microsoft.com/office/drawing/2014/main" id="{DF7B0F54-97B5-A54E-9593-996CA91A6A37}"/>
              </a:ext>
            </a:extLst>
          </p:cNvPr>
          <p:cNvPicPr>
            <a:picLocks noChangeAspect="1"/>
          </p:cNvPicPr>
          <p:nvPr/>
        </p:nvPicPr>
        <p:blipFill>
          <a:blip r:embed="rId3"/>
          <a:stretch>
            <a:fillRect/>
          </a:stretch>
        </p:blipFill>
        <p:spPr>
          <a:xfrm>
            <a:off x="3962400" y="1276350"/>
            <a:ext cx="4724400" cy="3109156"/>
          </a:xfrm>
          <a:prstGeom prst="rect">
            <a:avLst/>
          </a:prstGeom>
        </p:spPr>
      </p:pic>
      <p:sp>
        <p:nvSpPr>
          <p:cNvPr id="11" name="Rectangular Callout 10">
            <a:extLst>
              <a:ext uri="{FF2B5EF4-FFF2-40B4-BE49-F238E27FC236}">
                <a16:creationId xmlns:a16="http://schemas.microsoft.com/office/drawing/2014/main" id="{C83C65D2-D385-B843-B294-EB9D32C735D3}"/>
              </a:ext>
            </a:extLst>
          </p:cNvPr>
          <p:cNvSpPr/>
          <p:nvPr/>
        </p:nvSpPr>
        <p:spPr>
          <a:xfrm>
            <a:off x="-17253" y="3537400"/>
            <a:ext cx="2057400" cy="1606099"/>
          </a:xfrm>
          <a:prstGeom prst="wedgeRectCallout">
            <a:avLst>
              <a:gd name="adj1" fmla="val -7267"/>
              <a:gd name="adj2" fmla="val -741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You can easily switch between a light and a dark version of the editor by going to the settings section dropdown menu and toggling the “Color Theme” item in the dropdown menu.</a:t>
            </a:r>
          </a:p>
        </p:txBody>
      </p:sp>
      <p:pic>
        <p:nvPicPr>
          <p:cNvPr id="13" name="Picture 12">
            <a:extLst>
              <a:ext uri="{FF2B5EF4-FFF2-40B4-BE49-F238E27FC236}">
                <a16:creationId xmlns:a16="http://schemas.microsoft.com/office/drawing/2014/main" id="{12323E17-7E35-F54E-9926-24FBD7BB2B5B}"/>
              </a:ext>
            </a:extLst>
          </p:cNvPr>
          <p:cNvPicPr>
            <a:picLocks noChangeAspect="1"/>
          </p:cNvPicPr>
          <p:nvPr/>
        </p:nvPicPr>
        <p:blipFill>
          <a:blip r:embed="rId4"/>
          <a:stretch>
            <a:fillRect/>
          </a:stretch>
        </p:blipFill>
        <p:spPr>
          <a:xfrm>
            <a:off x="2124075" y="3534525"/>
            <a:ext cx="1466850" cy="1486807"/>
          </a:xfrm>
          <a:prstGeom prst="rect">
            <a:avLst/>
          </a:prstGeom>
        </p:spPr>
      </p:pic>
      <p:sp>
        <p:nvSpPr>
          <p:cNvPr id="14" name="object 13">
            <a:extLst>
              <a:ext uri="{FF2B5EF4-FFF2-40B4-BE49-F238E27FC236}">
                <a16:creationId xmlns:a16="http://schemas.microsoft.com/office/drawing/2014/main" id="{8FBF5A6B-B60E-6640-B940-92B5B6BE5A1D}"/>
              </a:ext>
            </a:extLst>
          </p:cNvPr>
          <p:cNvSpPr txBox="1"/>
          <p:nvPr/>
        </p:nvSpPr>
        <p:spPr>
          <a:xfrm>
            <a:off x="6477000" y="498895"/>
            <a:ext cx="2376234" cy="486671"/>
          </a:xfrm>
          <a:prstGeom prst="rect">
            <a:avLst/>
          </a:prstGeom>
        </p:spPr>
        <p:txBody>
          <a:bodyPr vert="horz" wrap="square" lIns="0" tIns="55244" rIns="0" bIns="0" rtlCol="0">
            <a:spAutoFit/>
          </a:bodyPr>
          <a:lstStyle/>
          <a:p>
            <a:pPr marL="12700">
              <a:lnSpc>
                <a:spcPct val="100000"/>
              </a:lnSpc>
              <a:spcBef>
                <a:spcPts val="434"/>
              </a:spcBef>
            </a:pPr>
            <a:r>
              <a:rPr lang="en-US" sz="2800" b="1" spc="-5" dirty="0">
                <a:solidFill>
                  <a:schemeClr val="accent6">
                    <a:lumMod val="75000"/>
                  </a:schemeClr>
                </a:solidFill>
                <a:latin typeface="Arial"/>
                <a:cs typeface="Arial"/>
              </a:rPr>
              <a:t>Appearance</a:t>
            </a:r>
            <a:endParaRPr sz="2800" dirty="0">
              <a:solidFill>
                <a:schemeClr val="accent6">
                  <a:lumMod val="75000"/>
                </a:schemeClr>
              </a:solidFill>
              <a:latin typeface="Arial"/>
              <a:cs typeface="Arial"/>
            </a:endParaRPr>
          </a:p>
        </p:txBody>
      </p:sp>
      <p:sp>
        <p:nvSpPr>
          <p:cNvPr id="7" name="Rectangle 6">
            <a:extLst>
              <a:ext uri="{FF2B5EF4-FFF2-40B4-BE49-F238E27FC236}">
                <a16:creationId xmlns:a16="http://schemas.microsoft.com/office/drawing/2014/main" id="{232A959A-1CE7-024B-AE4E-755DAEE81A0E}"/>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266360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C1B3438-F296-1C4A-ABE3-D68D459B1BD1}"/>
              </a:ext>
            </a:extLst>
          </p:cNvPr>
          <p:cNvSpPr txBox="1">
            <a:spLocks noGrp="1"/>
          </p:cNvSpPr>
          <p:nvPr>
            <p:ph type="title"/>
          </p:nvPr>
        </p:nvSpPr>
        <p:spPr>
          <a:xfrm>
            <a:off x="800100" y="589394"/>
            <a:ext cx="76200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Auto expansion of code, with auto suggestions!!</a:t>
            </a:r>
            <a:endParaRPr sz="2400" spc="-5" dirty="0"/>
          </a:p>
        </p:txBody>
      </p:sp>
      <p:sp>
        <p:nvSpPr>
          <p:cNvPr id="20" name="object 3">
            <a:extLst>
              <a:ext uri="{FF2B5EF4-FFF2-40B4-BE49-F238E27FC236}">
                <a16:creationId xmlns:a16="http://schemas.microsoft.com/office/drawing/2014/main" id="{FF1B3A4A-E68C-6741-A867-F432D7C36B26}"/>
              </a:ext>
            </a:extLst>
          </p:cNvPr>
          <p:cNvSpPr txBox="1"/>
          <p:nvPr/>
        </p:nvSpPr>
        <p:spPr>
          <a:xfrm>
            <a:off x="800100" y="927214"/>
            <a:ext cx="4038600" cy="1009892"/>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This works for every piece of HTML you can think off! Try typing link and then choosing </a:t>
            </a:r>
            <a:r>
              <a:rPr lang="en-US" sz="1400" spc="-5" dirty="0" err="1">
                <a:solidFill>
                  <a:srgbClr val="444444"/>
                </a:solidFill>
                <a:latin typeface="Arial"/>
                <a:cs typeface="Arial"/>
              </a:rPr>
              <a:t>css</a:t>
            </a:r>
            <a:r>
              <a:rPr lang="en-US" sz="1400" spc="-5" dirty="0">
                <a:solidFill>
                  <a:srgbClr val="444444"/>
                </a:solidFill>
                <a:latin typeface="Arial"/>
                <a:cs typeface="Arial"/>
              </a:rPr>
              <a:t>  from the dropdown that appears to drop a link to a CSS file in the &lt;head&gt; of your HTML document!</a:t>
            </a:r>
            <a:endParaRPr sz="1400" b="1" dirty="0">
              <a:latin typeface="Arial"/>
              <a:cs typeface="Arial"/>
            </a:endParaRPr>
          </a:p>
        </p:txBody>
      </p:sp>
      <p:sp>
        <p:nvSpPr>
          <p:cNvPr id="19" name="Rectangle 18">
            <a:extLst>
              <a:ext uri="{FF2B5EF4-FFF2-40B4-BE49-F238E27FC236}">
                <a16:creationId xmlns:a16="http://schemas.microsoft.com/office/drawing/2014/main" id="{A43F797D-AE07-A94A-9FCA-4038433B2CD1}"/>
              </a:ext>
            </a:extLst>
          </p:cNvPr>
          <p:cNvSpPr/>
          <p:nvPr/>
        </p:nvSpPr>
        <p:spPr>
          <a:xfrm>
            <a:off x="3657600" y="1293585"/>
            <a:ext cx="393581"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18" name="Rectangle 17">
            <a:extLst>
              <a:ext uri="{FF2B5EF4-FFF2-40B4-BE49-F238E27FC236}">
                <a16:creationId xmlns:a16="http://schemas.microsoft.com/office/drawing/2014/main" id="{4D24EF6B-D421-1241-9ED0-750523C8B0CD}"/>
              </a:ext>
            </a:extLst>
          </p:cNvPr>
          <p:cNvSpPr/>
          <p:nvPr/>
        </p:nvSpPr>
        <p:spPr>
          <a:xfrm>
            <a:off x="1880319" y="1306778"/>
            <a:ext cx="326007"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pic>
        <p:nvPicPr>
          <p:cNvPr id="2" name="Picture 1">
            <a:extLst>
              <a:ext uri="{FF2B5EF4-FFF2-40B4-BE49-F238E27FC236}">
                <a16:creationId xmlns:a16="http://schemas.microsoft.com/office/drawing/2014/main" id="{B7860E22-3540-814D-9A90-161A45187570}"/>
              </a:ext>
            </a:extLst>
          </p:cNvPr>
          <p:cNvPicPr>
            <a:picLocks noChangeAspect="1"/>
          </p:cNvPicPr>
          <p:nvPr/>
        </p:nvPicPr>
        <p:blipFill>
          <a:blip r:embed="rId2"/>
          <a:stretch>
            <a:fillRect/>
          </a:stretch>
        </p:blipFill>
        <p:spPr>
          <a:xfrm>
            <a:off x="2339196" y="2120214"/>
            <a:ext cx="6019800" cy="2324100"/>
          </a:xfrm>
          <a:prstGeom prst="rect">
            <a:avLst/>
          </a:prstGeom>
        </p:spPr>
      </p:pic>
      <p:cxnSp>
        <p:nvCxnSpPr>
          <p:cNvPr id="6" name="Elbow Connector 5">
            <a:extLst>
              <a:ext uri="{FF2B5EF4-FFF2-40B4-BE49-F238E27FC236}">
                <a16:creationId xmlns:a16="http://schemas.microsoft.com/office/drawing/2014/main" id="{05C2CCC7-534E-7440-AB89-BE3963FB20C4}"/>
              </a:ext>
            </a:extLst>
          </p:cNvPr>
          <p:cNvCxnSpPr>
            <a:cxnSpLocks/>
          </p:cNvCxnSpPr>
          <p:nvPr/>
        </p:nvCxnSpPr>
        <p:spPr>
          <a:xfrm>
            <a:off x="1139526" y="2419350"/>
            <a:ext cx="1066800" cy="712280"/>
          </a:xfrm>
          <a:prstGeom prst="bentConnector3">
            <a:avLst>
              <a:gd name="adj1" fmla="val 67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377EC07-25E9-884A-8E50-2321E384113A}"/>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4237730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C1B3438-F296-1C4A-ABE3-D68D459B1BD1}"/>
              </a:ext>
            </a:extLst>
          </p:cNvPr>
          <p:cNvSpPr txBox="1">
            <a:spLocks noGrp="1"/>
          </p:cNvSpPr>
          <p:nvPr>
            <p:ph type="title"/>
          </p:nvPr>
        </p:nvSpPr>
        <p:spPr>
          <a:xfrm>
            <a:off x="762000" y="361950"/>
            <a:ext cx="76200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Auto type code with </a:t>
            </a:r>
            <a:r>
              <a:rPr lang="en-US" sz="2400" spc="-5" dirty="0">
                <a:solidFill>
                  <a:schemeClr val="tx1"/>
                </a:solidFill>
              </a:rPr>
              <a:t>TAB</a:t>
            </a:r>
            <a:r>
              <a:rPr lang="en-US" sz="2400" spc="-5" dirty="0"/>
              <a:t> or </a:t>
            </a:r>
            <a:r>
              <a:rPr lang="en-US" sz="2400" spc="-5" dirty="0">
                <a:solidFill>
                  <a:schemeClr val="tx1"/>
                </a:solidFill>
              </a:rPr>
              <a:t>RETURN</a:t>
            </a:r>
            <a:r>
              <a:rPr lang="en-US" sz="2400" spc="-5" dirty="0"/>
              <a:t>!</a:t>
            </a:r>
            <a:endParaRPr sz="2400" spc="-5" dirty="0"/>
          </a:p>
        </p:txBody>
      </p:sp>
      <p:pic>
        <p:nvPicPr>
          <p:cNvPr id="8" name="Picture 7">
            <a:extLst>
              <a:ext uri="{FF2B5EF4-FFF2-40B4-BE49-F238E27FC236}">
                <a16:creationId xmlns:a16="http://schemas.microsoft.com/office/drawing/2014/main" id="{018B585A-47A9-FC4B-9B4B-D768AD74F7D2}"/>
              </a:ext>
            </a:extLst>
          </p:cNvPr>
          <p:cNvPicPr>
            <a:picLocks noChangeAspect="1"/>
          </p:cNvPicPr>
          <p:nvPr/>
        </p:nvPicPr>
        <p:blipFill>
          <a:blip r:embed="rId2"/>
          <a:stretch>
            <a:fillRect/>
          </a:stretch>
        </p:blipFill>
        <p:spPr>
          <a:xfrm>
            <a:off x="5047651" y="3403600"/>
            <a:ext cx="4102100" cy="1739900"/>
          </a:xfrm>
          <a:prstGeom prst="rect">
            <a:avLst/>
          </a:prstGeom>
        </p:spPr>
      </p:pic>
      <p:sp>
        <p:nvSpPr>
          <p:cNvPr id="5" name="object 3">
            <a:extLst>
              <a:ext uri="{FF2B5EF4-FFF2-40B4-BE49-F238E27FC236}">
                <a16:creationId xmlns:a16="http://schemas.microsoft.com/office/drawing/2014/main" id="{6CF6719B-0E37-524F-8DAB-92AEC5C71CE8}"/>
              </a:ext>
            </a:extLst>
          </p:cNvPr>
          <p:cNvSpPr txBox="1"/>
          <p:nvPr/>
        </p:nvSpPr>
        <p:spPr>
          <a:xfrm>
            <a:off x="1009051" y="2952750"/>
            <a:ext cx="4038600" cy="794448"/>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And typing </a:t>
            </a:r>
            <a:r>
              <a:rPr lang="en-US" sz="1400" spc="-5" dirty="0">
                <a:latin typeface="Arial"/>
                <a:cs typeface="Arial"/>
              </a:rPr>
              <a:t> !  </a:t>
            </a:r>
            <a:r>
              <a:rPr lang="en-US" sz="1400" spc="-5" dirty="0">
                <a:solidFill>
                  <a:srgbClr val="444444"/>
                </a:solidFill>
                <a:latin typeface="Arial"/>
                <a:cs typeface="Arial"/>
              </a:rPr>
              <a:t>followed by hitting         generates </a:t>
            </a:r>
            <a:br>
              <a:rPr lang="en-US" sz="1400" spc="-5" dirty="0">
                <a:solidFill>
                  <a:srgbClr val="444444"/>
                </a:solidFill>
                <a:latin typeface="Arial"/>
                <a:cs typeface="Arial"/>
              </a:rPr>
            </a:br>
            <a:r>
              <a:rPr lang="en-US" sz="1400" spc="-5" dirty="0">
                <a:solidFill>
                  <a:srgbClr val="444444"/>
                </a:solidFill>
                <a:latin typeface="Arial"/>
                <a:cs typeface="Arial"/>
              </a:rPr>
              <a:t>an empty standard HTML page, with &lt;head&gt; and &lt;body&gt;, </a:t>
            </a:r>
            <a:r>
              <a:rPr lang="en-US" sz="1400" b="1" spc="-5" dirty="0">
                <a:solidFill>
                  <a:srgbClr val="444444"/>
                </a:solidFill>
                <a:latin typeface="Arial"/>
                <a:cs typeface="Arial"/>
              </a:rPr>
              <a:t>ready to rock!</a:t>
            </a:r>
            <a:endParaRPr sz="1400" b="1" dirty="0">
              <a:latin typeface="Arial"/>
              <a:cs typeface="Arial"/>
            </a:endParaRPr>
          </a:p>
        </p:txBody>
      </p:sp>
      <p:sp>
        <p:nvSpPr>
          <p:cNvPr id="9" name="Rectangle 8">
            <a:extLst>
              <a:ext uri="{FF2B5EF4-FFF2-40B4-BE49-F238E27FC236}">
                <a16:creationId xmlns:a16="http://schemas.microsoft.com/office/drawing/2014/main" id="{260F6802-620F-7C49-A5DE-92D624C18ADF}"/>
              </a:ext>
            </a:extLst>
          </p:cNvPr>
          <p:cNvSpPr/>
          <p:nvPr/>
        </p:nvSpPr>
        <p:spPr>
          <a:xfrm>
            <a:off x="1863066" y="3077622"/>
            <a:ext cx="228600"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11" name="object 3">
            <a:extLst>
              <a:ext uri="{FF2B5EF4-FFF2-40B4-BE49-F238E27FC236}">
                <a16:creationId xmlns:a16="http://schemas.microsoft.com/office/drawing/2014/main" id="{5B855EFE-7C83-A54B-A458-F260B4A11902}"/>
              </a:ext>
            </a:extLst>
          </p:cNvPr>
          <p:cNvSpPr txBox="1"/>
          <p:nvPr/>
        </p:nvSpPr>
        <p:spPr>
          <a:xfrm>
            <a:off x="1009051" y="1849630"/>
            <a:ext cx="4038600" cy="1009892"/>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Typing </a:t>
            </a:r>
            <a:r>
              <a:rPr lang="en-US" sz="1400" spc="-5" dirty="0">
                <a:latin typeface="Arial"/>
                <a:cs typeface="Arial"/>
              </a:rPr>
              <a:t> a  </a:t>
            </a:r>
            <a:r>
              <a:rPr lang="en-US" sz="1400" spc="-5" dirty="0">
                <a:solidFill>
                  <a:srgbClr val="444444"/>
                </a:solidFill>
                <a:latin typeface="Arial"/>
                <a:cs typeface="Arial"/>
              </a:rPr>
              <a:t>Followed by hitting the        key generates the HTML tag for a hyperlink &lt;a&gt; You only have to specify the location of the linked page, and the hyperlinked text!</a:t>
            </a:r>
            <a:endParaRPr sz="1400" b="1" dirty="0">
              <a:latin typeface="Arial"/>
              <a:cs typeface="Arial"/>
            </a:endParaRPr>
          </a:p>
        </p:txBody>
      </p:sp>
      <p:sp>
        <p:nvSpPr>
          <p:cNvPr id="12" name="Rectangle 11">
            <a:extLst>
              <a:ext uri="{FF2B5EF4-FFF2-40B4-BE49-F238E27FC236}">
                <a16:creationId xmlns:a16="http://schemas.microsoft.com/office/drawing/2014/main" id="{7CFCF936-CAF2-1D41-B053-D7B29140CDEB}"/>
              </a:ext>
            </a:extLst>
          </p:cNvPr>
          <p:cNvSpPr/>
          <p:nvPr/>
        </p:nvSpPr>
        <p:spPr>
          <a:xfrm>
            <a:off x="1571326" y="2009378"/>
            <a:ext cx="228600" cy="233004"/>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pic>
        <p:nvPicPr>
          <p:cNvPr id="15" name="Picture 14">
            <a:extLst>
              <a:ext uri="{FF2B5EF4-FFF2-40B4-BE49-F238E27FC236}">
                <a16:creationId xmlns:a16="http://schemas.microsoft.com/office/drawing/2014/main" id="{51187F2C-A8DA-A847-8B3F-CF79B9A89ECA}"/>
              </a:ext>
            </a:extLst>
          </p:cNvPr>
          <p:cNvPicPr>
            <a:picLocks noChangeAspect="1"/>
          </p:cNvPicPr>
          <p:nvPr/>
        </p:nvPicPr>
        <p:blipFill>
          <a:blip r:embed="rId3"/>
          <a:stretch>
            <a:fillRect/>
          </a:stretch>
        </p:blipFill>
        <p:spPr>
          <a:xfrm>
            <a:off x="5047651" y="961037"/>
            <a:ext cx="4084847" cy="990603"/>
          </a:xfrm>
          <a:prstGeom prst="rect">
            <a:avLst/>
          </a:prstGeom>
        </p:spPr>
      </p:pic>
      <p:pic>
        <p:nvPicPr>
          <p:cNvPr id="16" name="Picture 15">
            <a:extLst>
              <a:ext uri="{FF2B5EF4-FFF2-40B4-BE49-F238E27FC236}">
                <a16:creationId xmlns:a16="http://schemas.microsoft.com/office/drawing/2014/main" id="{036F4072-1B12-5B4F-9717-C97DC603AEC5}"/>
              </a:ext>
            </a:extLst>
          </p:cNvPr>
          <p:cNvPicPr>
            <a:picLocks noChangeAspect="1"/>
          </p:cNvPicPr>
          <p:nvPr/>
        </p:nvPicPr>
        <p:blipFill>
          <a:blip r:embed="rId4"/>
          <a:stretch>
            <a:fillRect/>
          </a:stretch>
        </p:blipFill>
        <p:spPr>
          <a:xfrm>
            <a:off x="5047651" y="2125880"/>
            <a:ext cx="3143250" cy="884767"/>
          </a:xfrm>
          <a:prstGeom prst="rect">
            <a:avLst/>
          </a:prstGeom>
        </p:spPr>
      </p:pic>
      <p:sp>
        <p:nvSpPr>
          <p:cNvPr id="18" name="Rectangle 17">
            <a:extLst>
              <a:ext uri="{FF2B5EF4-FFF2-40B4-BE49-F238E27FC236}">
                <a16:creationId xmlns:a16="http://schemas.microsoft.com/office/drawing/2014/main" id="{4D24EF6B-D421-1241-9ED0-750523C8B0CD}"/>
              </a:ext>
            </a:extLst>
          </p:cNvPr>
          <p:cNvSpPr/>
          <p:nvPr/>
        </p:nvSpPr>
        <p:spPr>
          <a:xfrm>
            <a:off x="1600200" y="1215293"/>
            <a:ext cx="762000"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19" name="Rectangle 18">
            <a:extLst>
              <a:ext uri="{FF2B5EF4-FFF2-40B4-BE49-F238E27FC236}">
                <a16:creationId xmlns:a16="http://schemas.microsoft.com/office/drawing/2014/main" id="{A43F797D-AE07-A94A-9FCA-4038433B2CD1}"/>
              </a:ext>
            </a:extLst>
          </p:cNvPr>
          <p:cNvSpPr/>
          <p:nvPr/>
        </p:nvSpPr>
        <p:spPr>
          <a:xfrm>
            <a:off x="4178419" y="1215293"/>
            <a:ext cx="393581"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22" name="Rectangle 21">
            <a:extLst>
              <a:ext uri="{FF2B5EF4-FFF2-40B4-BE49-F238E27FC236}">
                <a16:creationId xmlns:a16="http://schemas.microsoft.com/office/drawing/2014/main" id="{DBE227D5-4E1F-9541-913E-1FB323FFD669}"/>
              </a:ext>
            </a:extLst>
          </p:cNvPr>
          <p:cNvSpPr/>
          <p:nvPr/>
        </p:nvSpPr>
        <p:spPr>
          <a:xfrm>
            <a:off x="3336026" y="4476750"/>
            <a:ext cx="395617"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24" name="Pentagon 23">
            <a:extLst>
              <a:ext uri="{FF2B5EF4-FFF2-40B4-BE49-F238E27FC236}">
                <a16:creationId xmlns:a16="http://schemas.microsoft.com/office/drawing/2014/main" id="{318EC7D5-FDE6-A04C-89DA-B0F61F1FC257}"/>
              </a:ext>
            </a:extLst>
          </p:cNvPr>
          <p:cNvSpPr/>
          <p:nvPr/>
        </p:nvSpPr>
        <p:spPr>
          <a:xfrm>
            <a:off x="0" y="4240912"/>
            <a:ext cx="889956" cy="67032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5DD5B1E-1221-AB44-8C2E-39FB0439563E}"/>
              </a:ext>
            </a:extLst>
          </p:cNvPr>
          <p:cNvSpPr txBox="1"/>
          <p:nvPr/>
        </p:nvSpPr>
        <p:spPr>
          <a:xfrm>
            <a:off x="945551" y="791760"/>
            <a:ext cx="1667444"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More examples</a:t>
            </a:r>
          </a:p>
        </p:txBody>
      </p:sp>
      <p:pic>
        <p:nvPicPr>
          <p:cNvPr id="3" name="Picture 2">
            <a:extLst>
              <a:ext uri="{FF2B5EF4-FFF2-40B4-BE49-F238E27FC236}">
                <a16:creationId xmlns:a16="http://schemas.microsoft.com/office/drawing/2014/main" id="{CF8D210B-F68B-014E-A1F1-79BE81E8B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2377" y="809556"/>
            <a:ext cx="349623" cy="329549"/>
          </a:xfrm>
          <a:prstGeom prst="rect">
            <a:avLst/>
          </a:prstGeom>
        </p:spPr>
      </p:pic>
      <p:pic>
        <p:nvPicPr>
          <p:cNvPr id="26" name="Picture 25">
            <a:extLst>
              <a:ext uri="{FF2B5EF4-FFF2-40B4-BE49-F238E27FC236}">
                <a16:creationId xmlns:a16="http://schemas.microsoft.com/office/drawing/2014/main" id="{F65122AE-1770-7B46-B7C8-B0AA480511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6831" y="1885950"/>
            <a:ext cx="349623" cy="329549"/>
          </a:xfrm>
          <a:prstGeom prst="rect">
            <a:avLst/>
          </a:prstGeom>
        </p:spPr>
      </p:pic>
      <p:sp>
        <p:nvSpPr>
          <p:cNvPr id="27" name="object 3">
            <a:extLst>
              <a:ext uri="{FF2B5EF4-FFF2-40B4-BE49-F238E27FC236}">
                <a16:creationId xmlns:a16="http://schemas.microsoft.com/office/drawing/2014/main" id="{32CF0160-6F7D-DE45-9FE6-4005E5C52B80}"/>
              </a:ext>
            </a:extLst>
          </p:cNvPr>
          <p:cNvSpPr txBox="1"/>
          <p:nvPr/>
        </p:nvSpPr>
        <p:spPr>
          <a:xfrm>
            <a:off x="1009051" y="1078345"/>
            <a:ext cx="4038600" cy="794448"/>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Typing </a:t>
            </a:r>
            <a:r>
              <a:rPr lang="en-US" sz="1400" spc="-5" dirty="0">
                <a:latin typeface="Arial"/>
                <a:cs typeface="Arial"/>
              </a:rPr>
              <a:t> p&gt;lorem  </a:t>
            </a:r>
            <a:r>
              <a:rPr lang="en-US" sz="1400" spc="-5" dirty="0">
                <a:solidFill>
                  <a:srgbClr val="444444"/>
                </a:solidFill>
                <a:latin typeface="Arial"/>
                <a:cs typeface="Arial"/>
              </a:rPr>
              <a:t>Followed by hitting the  TAB key generates a paragraph with dummy Lorem Ipsum text!</a:t>
            </a:r>
            <a:endParaRPr sz="1400" b="1" dirty="0">
              <a:latin typeface="Arial"/>
              <a:cs typeface="Arial"/>
            </a:endParaRPr>
          </a:p>
        </p:txBody>
      </p:sp>
      <p:pic>
        <p:nvPicPr>
          <p:cNvPr id="28" name="Picture 27">
            <a:extLst>
              <a:ext uri="{FF2B5EF4-FFF2-40B4-BE49-F238E27FC236}">
                <a16:creationId xmlns:a16="http://schemas.microsoft.com/office/drawing/2014/main" id="{9D7D384D-8DD2-E34E-B3C9-E82B732B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834" y="3010647"/>
            <a:ext cx="349623" cy="329549"/>
          </a:xfrm>
          <a:prstGeom prst="rect">
            <a:avLst/>
          </a:prstGeom>
        </p:spPr>
      </p:pic>
      <p:pic>
        <p:nvPicPr>
          <p:cNvPr id="29" name="Picture 28">
            <a:extLst>
              <a:ext uri="{FF2B5EF4-FFF2-40B4-BE49-F238E27FC236}">
                <a16:creationId xmlns:a16="http://schemas.microsoft.com/office/drawing/2014/main" id="{4FABB61C-D642-A64F-A5C3-E0F701FA2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382" y="4483236"/>
            <a:ext cx="349623" cy="329549"/>
          </a:xfrm>
          <a:prstGeom prst="rect">
            <a:avLst/>
          </a:prstGeom>
        </p:spPr>
      </p:pic>
      <p:sp>
        <p:nvSpPr>
          <p:cNvPr id="30" name="object 3">
            <a:extLst>
              <a:ext uri="{FF2B5EF4-FFF2-40B4-BE49-F238E27FC236}">
                <a16:creationId xmlns:a16="http://schemas.microsoft.com/office/drawing/2014/main" id="{AACA8CF4-28F2-B943-B7EC-72FD9B666406}"/>
              </a:ext>
            </a:extLst>
          </p:cNvPr>
          <p:cNvSpPr txBox="1"/>
          <p:nvPr/>
        </p:nvSpPr>
        <p:spPr>
          <a:xfrm>
            <a:off x="1009051" y="4116787"/>
            <a:ext cx="3715349" cy="579005"/>
          </a:xfrm>
          <a:prstGeom prst="rect">
            <a:avLst/>
          </a:prstGeom>
          <a:noFill/>
        </p:spPr>
        <p:txBody>
          <a:bodyPr vert="horz" wrap="square" lIns="0" tIns="146685" rIns="0" bIns="0" rtlCol="0">
            <a:spAutoFit/>
          </a:bodyPr>
          <a:lstStyle/>
          <a:p>
            <a:pPr marL="12700" marR="5080">
              <a:spcBef>
                <a:spcPts val="1090"/>
              </a:spcBef>
            </a:pPr>
            <a:r>
              <a:rPr lang="en-US" sz="1400" b="1" spc="-5" dirty="0">
                <a:solidFill>
                  <a:srgbClr val="444444"/>
                </a:solidFill>
                <a:latin typeface="Arial"/>
                <a:cs typeface="Arial"/>
              </a:rPr>
              <a:t>Now try it yourself: </a:t>
            </a:r>
            <a:r>
              <a:rPr lang="en-US" sz="1400" spc="-5" dirty="0">
                <a:solidFill>
                  <a:srgbClr val="444444"/>
                </a:solidFill>
                <a:latin typeface="Arial"/>
                <a:cs typeface="Arial"/>
              </a:rPr>
              <a:t>place an HTML tag for an image in your page, by typing </a:t>
            </a:r>
            <a:r>
              <a:rPr lang="en-US" sz="1400" spc="-5" dirty="0" err="1">
                <a:solidFill>
                  <a:srgbClr val="444444"/>
                </a:solidFill>
                <a:latin typeface="Arial"/>
                <a:cs typeface="Arial"/>
              </a:rPr>
              <a:t>img</a:t>
            </a:r>
            <a:r>
              <a:rPr lang="en-US" sz="1400" spc="-5" dirty="0">
                <a:solidFill>
                  <a:srgbClr val="444444"/>
                </a:solidFill>
                <a:latin typeface="Arial"/>
                <a:cs typeface="Arial"/>
              </a:rPr>
              <a:t>  +</a:t>
            </a:r>
            <a:endParaRPr sz="1400" b="1" dirty="0">
              <a:latin typeface="Arial"/>
              <a:cs typeface="Arial"/>
            </a:endParaRPr>
          </a:p>
        </p:txBody>
      </p:sp>
      <p:sp>
        <p:nvSpPr>
          <p:cNvPr id="21" name="Rectangle 20">
            <a:extLst>
              <a:ext uri="{FF2B5EF4-FFF2-40B4-BE49-F238E27FC236}">
                <a16:creationId xmlns:a16="http://schemas.microsoft.com/office/drawing/2014/main" id="{BBD80D5C-C601-C943-8A06-A0933E82C849}"/>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spTree>
    <p:extLst>
      <p:ext uri="{BB962C8B-B14F-4D97-AF65-F5344CB8AC3E}">
        <p14:creationId xmlns:p14="http://schemas.microsoft.com/office/powerpoint/2010/main" val="157456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3C1B3438-F296-1C4A-ABE3-D68D459B1BD1}"/>
              </a:ext>
            </a:extLst>
          </p:cNvPr>
          <p:cNvSpPr txBox="1">
            <a:spLocks noGrp="1"/>
          </p:cNvSpPr>
          <p:nvPr>
            <p:ph type="title"/>
          </p:nvPr>
        </p:nvSpPr>
        <p:spPr>
          <a:xfrm>
            <a:off x="762000" y="496667"/>
            <a:ext cx="33528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Auto code expansion</a:t>
            </a:r>
            <a:endParaRPr sz="2400" spc="-5" dirty="0"/>
          </a:p>
        </p:txBody>
      </p:sp>
      <p:sp>
        <p:nvSpPr>
          <p:cNvPr id="19" name="Rectangle 18">
            <a:extLst>
              <a:ext uri="{FF2B5EF4-FFF2-40B4-BE49-F238E27FC236}">
                <a16:creationId xmlns:a16="http://schemas.microsoft.com/office/drawing/2014/main" id="{A43F797D-AE07-A94A-9FCA-4038433B2CD1}"/>
              </a:ext>
            </a:extLst>
          </p:cNvPr>
          <p:cNvSpPr/>
          <p:nvPr/>
        </p:nvSpPr>
        <p:spPr>
          <a:xfrm>
            <a:off x="3600629" y="1496795"/>
            <a:ext cx="393581"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18" name="Rectangle 17">
            <a:extLst>
              <a:ext uri="{FF2B5EF4-FFF2-40B4-BE49-F238E27FC236}">
                <a16:creationId xmlns:a16="http://schemas.microsoft.com/office/drawing/2014/main" id="{4D24EF6B-D421-1241-9ED0-750523C8B0CD}"/>
              </a:ext>
            </a:extLst>
          </p:cNvPr>
          <p:cNvSpPr/>
          <p:nvPr/>
        </p:nvSpPr>
        <p:spPr>
          <a:xfrm>
            <a:off x="1575760" y="1496795"/>
            <a:ext cx="609600"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cxnSp>
        <p:nvCxnSpPr>
          <p:cNvPr id="6" name="Elbow Connector 5">
            <a:extLst>
              <a:ext uri="{FF2B5EF4-FFF2-40B4-BE49-F238E27FC236}">
                <a16:creationId xmlns:a16="http://schemas.microsoft.com/office/drawing/2014/main" id="{05C2CCC7-534E-7440-AB89-BE3963FB20C4}"/>
              </a:ext>
            </a:extLst>
          </p:cNvPr>
          <p:cNvCxnSpPr>
            <a:cxnSpLocks/>
          </p:cNvCxnSpPr>
          <p:nvPr/>
        </p:nvCxnSpPr>
        <p:spPr>
          <a:xfrm>
            <a:off x="3200400" y="2030868"/>
            <a:ext cx="990600" cy="312499"/>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object 3">
            <a:extLst>
              <a:ext uri="{FF2B5EF4-FFF2-40B4-BE49-F238E27FC236}">
                <a16:creationId xmlns:a16="http://schemas.microsoft.com/office/drawing/2014/main" id="{31643D8E-72DE-164B-84A9-13A275B9BC9D}"/>
              </a:ext>
            </a:extLst>
          </p:cNvPr>
          <p:cNvSpPr txBox="1"/>
          <p:nvPr/>
        </p:nvSpPr>
        <p:spPr>
          <a:xfrm>
            <a:off x="286289" y="3186262"/>
            <a:ext cx="3523711" cy="1009892"/>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No more having to remember </a:t>
            </a:r>
            <a:r>
              <a:rPr lang="en-US" sz="1400" b="1" spc="-5" dirty="0">
                <a:solidFill>
                  <a:srgbClr val="444444"/>
                </a:solidFill>
                <a:latin typeface="Arial"/>
                <a:cs typeface="Arial"/>
              </a:rPr>
              <a:t>every little nitpicky piece </a:t>
            </a:r>
            <a:r>
              <a:rPr lang="en-US" sz="1400" spc="-5" dirty="0">
                <a:solidFill>
                  <a:srgbClr val="444444"/>
                </a:solidFill>
                <a:latin typeface="Arial"/>
                <a:cs typeface="Arial"/>
              </a:rPr>
              <a:t>of HTML or CSS code, or having to stuff them all in your head to recall from memory!</a:t>
            </a:r>
            <a:endParaRPr sz="1400" dirty="0">
              <a:latin typeface="Arial"/>
              <a:cs typeface="Arial"/>
            </a:endParaRPr>
          </a:p>
        </p:txBody>
      </p:sp>
      <p:sp>
        <p:nvSpPr>
          <p:cNvPr id="10" name="Rectangle 9">
            <a:extLst>
              <a:ext uri="{FF2B5EF4-FFF2-40B4-BE49-F238E27FC236}">
                <a16:creationId xmlns:a16="http://schemas.microsoft.com/office/drawing/2014/main" id="{2135F772-F84F-B74C-AF34-83265C6242DD}"/>
              </a:ext>
            </a:extLst>
          </p:cNvPr>
          <p:cNvSpPr/>
          <p:nvPr/>
        </p:nvSpPr>
        <p:spPr>
          <a:xfrm>
            <a:off x="973544" y="1721766"/>
            <a:ext cx="753656" cy="228600"/>
          </a:xfrm>
          <a:prstGeom prst="rect">
            <a:avLst/>
          </a:prstGeom>
          <a:solidFill>
            <a:srgbClr val="FFC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18000"/>
                </a:schemeClr>
              </a:solidFill>
            </a:endParaRPr>
          </a:p>
        </p:txBody>
      </p:sp>
      <p:sp>
        <p:nvSpPr>
          <p:cNvPr id="13" name="object 3">
            <a:extLst>
              <a:ext uri="{FF2B5EF4-FFF2-40B4-BE49-F238E27FC236}">
                <a16:creationId xmlns:a16="http://schemas.microsoft.com/office/drawing/2014/main" id="{344C7393-FFCB-734F-8067-14673629A025}"/>
              </a:ext>
            </a:extLst>
          </p:cNvPr>
          <p:cNvSpPr txBox="1"/>
          <p:nvPr/>
        </p:nvSpPr>
        <p:spPr>
          <a:xfrm>
            <a:off x="762000" y="792630"/>
            <a:ext cx="3657600" cy="1150956"/>
          </a:xfrm>
          <a:prstGeom prst="rect">
            <a:avLst/>
          </a:prstGeom>
          <a:noFill/>
        </p:spPr>
        <p:txBody>
          <a:bodyPr vert="horz" wrap="square" lIns="0" tIns="146685" rIns="0" bIns="0" rtlCol="0">
            <a:spAutoFit/>
          </a:bodyPr>
          <a:lstStyle/>
          <a:p>
            <a:pPr marL="12700" marR="5080">
              <a:spcBef>
                <a:spcPts val="1090"/>
              </a:spcBef>
            </a:pPr>
            <a:r>
              <a:rPr lang="en-US" sz="1400" spc="-5" dirty="0">
                <a:solidFill>
                  <a:srgbClr val="444444"/>
                </a:solidFill>
                <a:latin typeface="Arial"/>
                <a:cs typeface="Arial"/>
              </a:rPr>
              <a:t>And auto-expansion also works for CSS </a:t>
            </a:r>
            <a:br>
              <a:rPr lang="en-US" sz="1400" spc="-5" dirty="0">
                <a:solidFill>
                  <a:srgbClr val="444444"/>
                </a:solidFill>
                <a:latin typeface="Arial"/>
                <a:cs typeface="Arial"/>
              </a:rPr>
            </a:br>
            <a:r>
              <a:rPr lang="en-US" sz="1400" spc="-5" dirty="0">
                <a:solidFill>
                  <a:srgbClr val="444444"/>
                </a:solidFill>
                <a:latin typeface="Arial"/>
                <a:cs typeface="Arial"/>
              </a:rPr>
              <a:t>and JavaScript!!</a:t>
            </a:r>
          </a:p>
          <a:p>
            <a:pPr marL="12700" marR="5080">
              <a:spcBef>
                <a:spcPts val="1090"/>
              </a:spcBef>
            </a:pPr>
            <a:r>
              <a:rPr lang="en-US" sz="1400" spc="-5" dirty="0">
                <a:solidFill>
                  <a:srgbClr val="444444"/>
                </a:solidFill>
                <a:latin typeface="Arial"/>
                <a:cs typeface="Arial"/>
              </a:rPr>
              <a:t>Try typing  m10px  and then hit your TAB key or RETURN key to get “</a:t>
            </a:r>
            <a:r>
              <a:rPr lang="en-US" sz="1400" b="1" spc="-5" dirty="0">
                <a:solidFill>
                  <a:schemeClr val="accent6">
                    <a:lumMod val="75000"/>
                  </a:schemeClr>
                </a:solidFill>
                <a:latin typeface="Arial"/>
                <a:cs typeface="Arial"/>
              </a:rPr>
              <a:t>margin:10px</a:t>
            </a:r>
            <a:r>
              <a:rPr lang="en-US" sz="1400" spc="-5" dirty="0">
                <a:solidFill>
                  <a:srgbClr val="444444"/>
                </a:solidFill>
                <a:latin typeface="Arial"/>
                <a:cs typeface="Arial"/>
              </a:rPr>
              <a:t>”</a:t>
            </a:r>
            <a:endParaRPr sz="1400" dirty="0">
              <a:latin typeface="Arial"/>
              <a:cs typeface="Arial"/>
            </a:endParaRPr>
          </a:p>
        </p:txBody>
      </p:sp>
      <p:sp>
        <p:nvSpPr>
          <p:cNvPr id="12" name="Rectangle 11">
            <a:extLst>
              <a:ext uri="{FF2B5EF4-FFF2-40B4-BE49-F238E27FC236}">
                <a16:creationId xmlns:a16="http://schemas.microsoft.com/office/drawing/2014/main" id="{126EB1DA-4C24-5749-BB08-A7C23466114B}"/>
              </a:ext>
            </a:extLst>
          </p:cNvPr>
          <p:cNvSpPr/>
          <p:nvPr/>
        </p:nvSpPr>
        <p:spPr>
          <a:xfrm>
            <a:off x="457200" y="-95250"/>
            <a:ext cx="815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a:t>
            </a:r>
          </a:p>
        </p:txBody>
      </p:sp>
      <p:pic>
        <p:nvPicPr>
          <p:cNvPr id="3" name="Picture 2">
            <a:extLst>
              <a:ext uri="{FF2B5EF4-FFF2-40B4-BE49-F238E27FC236}">
                <a16:creationId xmlns:a16="http://schemas.microsoft.com/office/drawing/2014/main" id="{57053984-49EC-CC4D-987A-F1EF925ED815}"/>
              </a:ext>
            </a:extLst>
          </p:cNvPr>
          <p:cNvPicPr>
            <a:picLocks noChangeAspect="1"/>
          </p:cNvPicPr>
          <p:nvPr/>
        </p:nvPicPr>
        <p:blipFill>
          <a:blip r:embed="rId2"/>
          <a:stretch>
            <a:fillRect/>
          </a:stretch>
        </p:blipFill>
        <p:spPr>
          <a:xfrm>
            <a:off x="4572000" y="209550"/>
            <a:ext cx="5181600" cy="2997200"/>
          </a:xfrm>
          <a:prstGeom prst="rect">
            <a:avLst/>
          </a:prstGeom>
        </p:spPr>
      </p:pic>
      <p:pic>
        <p:nvPicPr>
          <p:cNvPr id="14" name="Picture 13">
            <a:extLst>
              <a:ext uri="{FF2B5EF4-FFF2-40B4-BE49-F238E27FC236}">
                <a16:creationId xmlns:a16="http://schemas.microsoft.com/office/drawing/2014/main" id="{10443148-0A74-AC40-A1DE-46CBAB19C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584054"/>
            <a:ext cx="5105400" cy="2552700"/>
          </a:xfrm>
          <a:prstGeom prst="rect">
            <a:avLst/>
          </a:prstGeom>
        </p:spPr>
      </p:pic>
    </p:spTree>
    <p:extLst>
      <p:ext uri="{BB962C8B-B14F-4D97-AF65-F5344CB8AC3E}">
        <p14:creationId xmlns:p14="http://schemas.microsoft.com/office/powerpoint/2010/main" val="483484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30812</TotalTime>
  <Words>1005</Words>
  <Application>Microsoft Macintosh PowerPoint</Application>
  <PresentationFormat>On-screen Show (16:9)</PresentationFormat>
  <Paragraphs>99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Helvetica</vt:lpstr>
      <vt:lpstr>Wingdings</vt:lpstr>
      <vt:lpstr>Office Theme</vt:lpstr>
      <vt:lpstr>PowerPoint Presentation</vt:lpstr>
      <vt:lpstr>PowerPoint Presentation</vt:lpstr>
      <vt:lpstr>Memorize it!</vt:lpstr>
      <vt:lpstr>Editor settings!</vt:lpstr>
      <vt:lpstr>PowerPoint Presentation</vt:lpstr>
      <vt:lpstr>PowerPoint Presentation</vt:lpstr>
      <vt:lpstr>Auto expansion of code, with auto suggestions!!</vt:lpstr>
      <vt:lpstr>Auto type code with TAB or RETURN!</vt:lpstr>
      <vt:lpstr>Auto code expansion</vt:lpstr>
      <vt:lpstr>Multiple cursors</vt:lpstr>
      <vt:lpstr>Extending VS Code’s functionality with extensions. Make life easier!</vt:lpstr>
      <vt:lpstr>PowerPoint Presentation</vt:lpstr>
      <vt:lpstr>Working with Javascript?</vt:lpstr>
      <vt:lpstr>And last but but not least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van den Bor</cp:lastModifiedBy>
  <cp:revision>81</cp:revision>
  <cp:lastPrinted>2021-04-14T11:30:07Z</cp:lastPrinted>
  <dcterms:created xsi:type="dcterms:W3CDTF">2018-09-10T10:01:01Z</dcterms:created>
  <dcterms:modified xsi:type="dcterms:W3CDTF">2021-04-15T06:45:20Z</dcterms:modified>
</cp:coreProperties>
</file>